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12" r:id="rId4"/>
  </p:sldMasterIdLst>
  <p:notesMasterIdLst>
    <p:notesMasterId r:id="rId30"/>
  </p:notesMasterIdLst>
  <p:handoutMasterIdLst>
    <p:handoutMasterId r:id="rId31"/>
  </p:handoutMasterIdLst>
  <p:sldIdLst>
    <p:sldId id="256" r:id="rId5"/>
    <p:sldId id="260" r:id="rId6"/>
    <p:sldId id="258" r:id="rId7"/>
    <p:sldId id="259" r:id="rId8"/>
    <p:sldId id="285" r:id="rId9"/>
    <p:sldId id="263" r:id="rId10"/>
    <p:sldId id="267" r:id="rId11"/>
    <p:sldId id="265" r:id="rId12"/>
    <p:sldId id="268" r:id="rId13"/>
    <p:sldId id="262" r:id="rId14"/>
    <p:sldId id="269" r:id="rId15"/>
    <p:sldId id="299" r:id="rId16"/>
    <p:sldId id="266" r:id="rId17"/>
    <p:sldId id="300" r:id="rId18"/>
    <p:sldId id="284" r:id="rId19"/>
    <p:sldId id="276" r:id="rId20"/>
    <p:sldId id="270" r:id="rId21"/>
    <p:sldId id="287" r:id="rId22"/>
    <p:sldId id="283" r:id="rId23"/>
    <p:sldId id="289" r:id="rId24"/>
    <p:sldId id="293" r:id="rId25"/>
    <p:sldId id="291" r:id="rId26"/>
    <p:sldId id="290" r:id="rId27"/>
    <p:sldId id="292" r:id="rId28"/>
    <p:sldId id="29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nn Obermiller" initials="BO" lastIdx="6" clrIdx="0"/>
  <p:cmAuthor id="2" name="Geneva Taylor" initials="GT" lastIdx="6" clrIdx="1"/>
  <p:cmAuthor id="3" name="Hannah McIntosh" initials="HM"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7D125-D152-46EF-9E62-065C67716F80}" type="doc">
      <dgm:prSet loTypeId="urn:microsoft.com/office/officeart/2005/8/layout/default" loCatId="list" qsTypeId="urn:microsoft.com/office/officeart/2005/8/quickstyle/simple2" qsCatId="simple" csTypeId="urn:microsoft.com/office/officeart/2005/8/colors/accent2_2" csCatId="accent2"/>
      <dgm:spPr/>
      <dgm:t>
        <a:bodyPr/>
        <a:lstStyle/>
        <a:p>
          <a:endParaRPr lang="en-US"/>
        </a:p>
      </dgm:t>
    </dgm:pt>
    <dgm:pt modelId="{9F5F56C0-C6B2-4720-A4FC-99CCB5FFE46F}">
      <dgm:prSet/>
      <dgm:spPr/>
      <dgm:t>
        <a:bodyPr/>
        <a:lstStyle/>
        <a:p>
          <a:r>
            <a:rPr lang="en-US"/>
            <a:t>What is a Title I school?</a:t>
          </a:r>
        </a:p>
      </dgm:t>
    </dgm:pt>
    <dgm:pt modelId="{25008FDA-D5D5-4D1E-923B-86FC377C07CF}" type="parTrans" cxnId="{8570EAB5-E63B-4682-BBD0-85E5F0238DCA}">
      <dgm:prSet/>
      <dgm:spPr/>
      <dgm:t>
        <a:bodyPr/>
        <a:lstStyle/>
        <a:p>
          <a:endParaRPr lang="en-US"/>
        </a:p>
      </dgm:t>
    </dgm:pt>
    <dgm:pt modelId="{C5D844FD-1972-42B1-8B47-0349BB2DD11A}" type="sibTrans" cxnId="{8570EAB5-E63B-4682-BBD0-85E5F0238DCA}">
      <dgm:prSet/>
      <dgm:spPr/>
      <dgm:t>
        <a:bodyPr/>
        <a:lstStyle/>
        <a:p>
          <a:endParaRPr lang="en-US"/>
        </a:p>
      </dgm:t>
    </dgm:pt>
    <dgm:pt modelId="{A03F347E-E5CE-4F4C-87C6-0C126C5E94D6}">
      <dgm:prSet/>
      <dgm:spPr/>
      <dgm:t>
        <a:bodyPr/>
        <a:lstStyle/>
        <a:p>
          <a:r>
            <a:rPr lang="en-US"/>
            <a:t>What are my rights?</a:t>
          </a:r>
        </a:p>
      </dgm:t>
    </dgm:pt>
    <dgm:pt modelId="{80DF3730-3B3F-4A11-8862-FE13F4631A67}" type="parTrans" cxnId="{5F2A7226-C6B2-45FD-83CB-94B91ECB481B}">
      <dgm:prSet/>
      <dgm:spPr/>
      <dgm:t>
        <a:bodyPr/>
        <a:lstStyle/>
        <a:p>
          <a:endParaRPr lang="en-US"/>
        </a:p>
      </dgm:t>
    </dgm:pt>
    <dgm:pt modelId="{5A68931E-0F89-40E3-9D6C-4BEBD91BC330}" type="sibTrans" cxnId="{5F2A7226-C6B2-45FD-83CB-94B91ECB481B}">
      <dgm:prSet/>
      <dgm:spPr/>
      <dgm:t>
        <a:bodyPr/>
        <a:lstStyle/>
        <a:p>
          <a:endParaRPr lang="en-US"/>
        </a:p>
      </dgm:t>
    </dgm:pt>
    <dgm:pt modelId="{5BF233AA-904D-4A47-99AD-593E746DEA8E}">
      <dgm:prSet/>
      <dgm:spPr/>
      <dgm:t>
        <a:bodyPr/>
        <a:lstStyle/>
        <a:p>
          <a:r>
            <a:rPr lang="en-US"/>
            <a:t>What can Title I funds be used for?</a:t>
          </a:r>
        </a:p>
      </dgm:t>
    </dgm:pt>
    <dgm:pt modelId="{E6ED4395-B7EB-4F14-A081-7A8AB8E0E295}" type="parTrans" cxnId="{90A0A529-D35C-442E-AE29-CF6990005C50}">
      <dgm:prSet/>
      <dgm:spPr/>
      <dgm:t>
        <a:bodyPr/>
        <a:lstStyle/>
        <a:p>
          <a:endParaRPr lang="en-US"/>
        </a:p>
      </dgm:t>
    </dgm:pt>
    <dgm:pt modelId="{916463A4-73A2-4474-B8E7-9F297FDDCDC9}" type="sibTrans" cxnId="{90A0A529-D35C-442E-AE29-CF6990005C50}">
      <dgm:prSet/>
      <dgm:spPr/>
      <dgm:t>
        <a:bodyPr/>
        <a:lstStyle/>
        <a:p>
          <a:endParaRPr lang="en-US"/>
        </a:p>
      </dgm:t>
    </dgm:pt>
    <dgm:pt modelId="{031B2030-E596-45AC-ABBF-FE0662A49F0C}">
      <dgm:prSet/>
      <dgm:spPr/>
      <dgm:t>
        <a:bodyPr/>
        <a:lstStyle/>
        <a:p>
          <a:r>
            <a:rPr lang="en-US"/>
            <a:t>How does our school use Title I funds?</a:t>
          </a:r>
        </a:p>
      </dgm:t>
    </dgm:pt>
    <dgm:pt modelId="{3A7F1D77-D9AE-41AF-AFEC-24372CACCF47}" type="parTrans" cxnId="{AF9E150E-52A5-4859-A9DF-DDD42281E332}">
      <dgm:prSet/>
      <dgm:spPr/>
      <dgm:t>
        <a:bodyPr/>
        <a:lstStyle/>
        <a:p>
          <a:endParaRPr lang="en-US"/>
        </a:p>
      </dgm:t>
    </dgm:pt>
    <dgm:pt modelId="{E01487D5-B47C-48A2-92A9-E6D1E9F78072}" type="sibTrans" cxnId="{AF9E150E-52A5-4859-A9DF-DDD42281E332}">
      <dgm:prSet/>
      <dgm:spPr/>
      <dgm:t>
        <a:bodyPr/>
        <a:lstStyle/>
        <a:p>
          <a:endParaRPr lang="en-US"/>
        </a:p>
      </dgm:t>
    </dgm:pt>
    <dgm:pt modelId="{713DCEDC-5707-41AA-BC4C-2CAC5E6A287B}">
      <dgm:prSet/>
      <dgm:spPr/>
      <dgm:t>
        <a:bodyPr/>
        <a:lstStyle/>
        <a:p>
          <a:r>
            <a:rPr lang="en-US"/>
            <a:t>What is the SIP?</a:t>
          </a:r>
        </a:p>
      </dgm:t>
    </dgm:pt>
    <dgm:pt modelId="{16136C9A-34C6-40EA-98FD-6B2AA94CEC57}" type="parTrans" cxnId="{ABB149A0-09C8-4B68-90B3-62C9E690CA71}">
      <dgm:prSet/>
      <dgm:spPr/>
      <dgm:t>
        <a:bodyPr/>
        <a:lstStyle/>
        <a:p>
          <a:endParaRPr lang="en-US"/>
        </a:p>
      </dgm:t>
    </dgm:pt>
    <dgm:pt modelId="{5C413E69-A17B-4E1B-8AA1-CA181DC0374A}" type="sibTrans" cxnId="{ABB149A0-09C8-4B68-90B3-62C9E690CA71}">
      <dgm:prSet/>
      <dgm:spPr/>
      <dgm:t>
        <a:bodyPr/>
        <a:lstStyle/>
        <a:p>
          <a:endParaRPr lang="en-US"/>
        </a:p>
      </dgm:t>
    </dgm:pt>
    <dgm:pt modelId="{D9C8DD1B-5FD8-4D0D-A257-9B067B4C030C}">
      <dgm:prSet/>
      <dgm:spPr/>
      <dgm:t>
        <a:bodyPr/>
        <a:lstStyle/>
        <a:p>
          <a:r>
            <a:rPr lang="en-US"/>
            <a:t>What are our schoolwide program goals?</a:t>
          </a:r>
        </a:p>
      </dgm:t>
    </dgm:pt>
    <dgm:pt modelId="{93A8EE6C-62FA-47FB-8063-AE3503352222}" type="parTrans" cxnId="{59CE34BE-752C-4120-956F-89A788032F72}">
      <dgm:prSet/>
      <dgm:spPr/>
      <dgm:t>
        <a:bodyPr/>
        <a:lstStyle/>
        <a:p>
          <a:endParaRPr lang="en-US"/>
        </a:p>
      </dgm:t>
    </dgm:pt>
    <dgm:pt modelId="{0EDBBE73-6CBC-4DAF-AC78-9986249564E4}" type="sibTrans" cxnId="{59CE34BE-752C-4120-956F-89A788032F72}">
      <dgm:prSet/>
      <dgm:spPr/>
      <dgm:t>
        <a:bodyPr/>
        <a:lstStyle/>
        <a:p>
          <a:endParaRPr lang="en-US"/>
        </a:p>
      </dgm:t>
    </dgm:pt>
    <dgm:pt modelId="{8BDFBFAE-B8BF-4E6B-915F-3645301FB9AA}">
      <dgm:prSet/>
      <dgm:spPr/>
      <dgm:t>
        <a:bodyPr/>
        <a:lstStyle/>
        <a:p>
          <a:r>
            <a:rPr lang="en-US"/>
            <a:t>How is parent and family engagement funded?</a:t>
          </a:r>
        </a:p>
      </dgm:t>
    </dgm:pt>
    <dgm:pt modelId="{DC4C88B4-A943-490A-8444-6F35C43FA72C}" type="parTrans" cxnId="{8A2125DA-CED4-445A-88C3-60EB810044FB}">
      <dgm:prSet/>
      <dgm:spPr/>
      <dgm:t>
        <a:bodyPr/>
        <a:lstStyle/>
        <a:p>
          <a:endParaRPr lang="en-US"/>
        </a:p>
      </dgm:t>
    </dgm:pt>
    <dgm:pt modelId="{B9575395-4360-4329-AC24-995516BDC0F1}" type="sibTrans" cxnId="{8A2125DA-CED4-445A-88C3-60EB810044FB}">
      <dgm:prSet/>
      <dgm:spPr/>
      <dgm:t>
        <a:bodyPr/>
        <a:lstStyle/>
        <a:p>
          <a:endParaRPr lang="en-US"/>
        </a:p>
      </dgm:t>
    </dgm:pt>
    <dgm:pt modelId="{FDC18D3C-52EF-4168-81EA-1CE246980E08}">
      <dgm:prSet/>
      <dgm:spPr/>
      <dgm:t>
        <a:bodyPr/>
        <a:lstStyle/>
        <a:p>
          <a:r>
            <a:rPr lang="en-US"/>
            <a:t>What is the Parent and Family Engagement Policy?</a:t>
          </a:r>
        </a:p>
      </dgm:t>
    </dgm:pt>
    <dgm:pt modelId="{57231887-10F1-46A8-AD96-7784295DF7FE}" type="parTrans" cxnId="{078D9E99-BEF8-48B5-8129-F99F05FCDF79}">
      <dgm:prSet/>
      <dgm:spPr/>
      <dgm:t>
        <a:bodyPr/>
        <a:lstStyle/>
        <a:p>
          <a:endParaRPr lang="en-US"/>
        </a:p>
      </dgm:t>
    </dgm:pt>
    <dgm:pt modelId="{2EF3C268-0E91-441B-B591-4FE3F94DA9FB}" type="sibTrans" cxnId="{078D9E99-BEF8-48B5-8129-F99F05FCDF79}">
      <dgm:prSet/>
      <dgm:spPr/>
      <dgm:t>
        <a:bodyPr/>
        <a:lstStyle/>
        <a:p>
          <a:endParaRPr lang="en-US"/>
        </a:p>
      </dgm:t>
    </dgm:pt>
    <dgm:pt modelId="{A3248D51-FD5F-45BB-BACF-4DB003CD14EA}">
      <dgm:prSet/>
      <dgm:spPr/>
      <dgm:t>
        <a:bodyPr/>
        <a:lstStyle/>
        <a:p>
          <a:r>
            <a:rPr lang="en-US"/>
            <a:t>What is the School-Parent Compact?</a:t>
          </a:r>
        </a:p>
      </dgm:t>
    </dgm:pt>
    <dgm:pt modelId="{A946A28F-30FA-4FB1-A087-612FA62C005C}" type="parTrans" cxnId="{EB9C38B2-A08B-467F-9B7E-FF5E8F8A4C14}">
      <dgm:prSet/>
      <dgm:spPr/>
      <dgm:t>
        <a:bodyPr/>
        <a:lstStyle/>
        <a:p>
          <a:endParaRPr lang="en-US"/>
        </a:p>
      </dgm:t>
    </dgm:pt>
    <dgm:pt modelId="{C8C2DBF4-8ADC-4770-8854-9FC92F7FC9F3}" type="sibTrans" cxnId="{EB9C38B2-A08B-467F-9B7E-FF5E8F8A4C14}">
      <dgm:prSet/>
      <dgm:spPr/>
      <dgm:t>
        <a:bodyPr/>
        <a:lstStyle/>
        <a:p>
          <a:endParaRPr lang="en-US"/>
        </a:p>
      </dgm:t>
    </dgm:pt>
    <dgm:pt modelId="{3C050381-5A1D-40A0-8F47-B77244454B15}">
      <dgm:prSet/>
      <dgm:spPr/>
      <dgm:t>
        <a:bodyPr/>
        <a:lstStyle/>
        <a:p>
          <a:r>
            <a:rPr lang="en-US"/>
            <a:t>What curriculum does our school use?</a:t>
          </a:r>
        </a:p>
      </dgm:t>
    </dgm:pt>
    <dgm:pt modelId="{AB3D6ADB-02C2-41C7-B512-9D3A4CAA1A94}" type="parTrans" cxnId="{0E7254AC-E071-44F7-98E5-16965F77B5FB}">
      <dgm:prSet/>
      <dgm:spPr/>
      <dgm:t>
        <a:bodyPr/>
        <a:lstStyle/>
        <a:p>
          <a:endParaRPr lang="en-US"/>
        </a:p>
      </dgm:t>
    </dgm:pt>
    <dgm:pt modelId="{9EB8DFCC-62EA-4706-9B0E-3E55C7BDECD9}" type="sibTrans" cxnId="{0E7254AC-E071-44F7-98E5-16965F77B5FB}">
      <dgm:prSet/>
      <dgm:spPr/>
      <dgm:t>
        <a:bodyPr/>
        <a:lstStyle/>
        <a:p>
          <a:endParaRPr lang="en-US"/>
        </a:p>
      </dgm:t>
    </dgm:pt>
    <dgm:pt modelId="{BA855A21-3593-47E5-A898-A67228190559}">
      <dgm:prSet/>
      <dgm:spPr/>
      <dgm:t>
        <a:bodyPr/>
        <a:lstStyle/>
        <a:p>
          <a:r>
            <a:rPr lang="en-US"/>
            <a:t>What tests will my child be taking?</a:t>
          </a:r>
        </a:p>
      </dgm:t>
    </dgm:pt>
    <dgm:pt modelId="{8AC7C1E5-3E18-422D-932D-172509D11630}" type="parTrans" cxnId="{621CCC99-F0D8-40B3-9739-28747AC6603A}">
      <dgm:prSet/>
      <dgm:spPr/>
      <dgm:t>
        <a:bodyPr/>
        <a:lstStyle/>
        <a:p>
          <a:endParaRPr lang="en-US"/>
        </a:p>
      </dgm:t>
    </dgm:pt>
    <dgm:pt modelId="{EAC9B4E6-D506-47E1-849E-F57A9C190169}" type="sibTrans" cxnId="{621CCC99-F0D8-40B3-9739-28747AC6603A}">
      <dgm:prSet/>
      <dgm:spPr/>
      <dgm:t>
        <a:bodyPr/>
        <a:lstStyle/>
        <a:p>
          <a:endParaRPr lang="en-US"/>
        </a:p>
      </dgm:t>
    </dgm:pt>
    <dgm:pt modelId="{1833740F-CC14-4749-A6CF-07A6462C1383}">
      <dgm:prSet/>
      <dgm:spPr/>
      <dgm:t>
        <a:bodyPr/>
        <a:lstStyle/>
        <a:p>
          <a:r>
            <a:rPr lang="en-US"/>
            <a:t>How can I be involved?</a:t>
          </a:r>
        </a:p>
      </dgm:t>
    </dgm:pt>
    <dgm:pt modelId="{5D89E728-8855-4CD2-B1D0-3479B578D3AE}" type="parTrans" cxnId="{F8A32BD5-9501-45FD-B05F-8DCA3D6F7E08}">
      <dgm:prSet/>
      <dgm:spPr/>
      <dgm:t>
        <a:bodyPr/>
        <a:lstStyle/>
        <a:p>
          <a:endParaRPr lang="en-US"/>
        </a:p>
      </dgm:t>
    </dgm:pt>
    <dgm:pt modelId="{A768C261-B387-47D2-9E1B-75434B71A1DE}" type="sibTrans" cxnId="{F8A32BD5-9501-45FD-B05F-8DCA3D6F7E08}">
      <dgm:prSet/>
      <dgm:spPr/>
      <dgm:t>
        <a:bodyPr/>
        <a:lstStyle/>
        <a:p>
          <a:endParaRPr lang="en-US"/>
        </a:p>
      </dgm:t>
    </dgm:pt>
    <dgm:pt modelId="{57F53BD1-8FAD-4383-A48C-52B7B64BF773}">
      <dgm:prSet/>
      <dgm:spPr/>
      <dgm:t>
        <a:bodyPr/>
        <a:lstStyle/>
        <a:p>
          <a:r>
            <a:rPr lang="en-US"/>
            <a:t>Who can I contact for help?</a:t>
          </a:r>
        </a:p>
      </dgm:t>
    </dgm:pt>
    <dgm:pt modelId="{6358E4DD-6BDD-4C34-8AC5-A5FD2D569DEB}" type="parTrans" cxnId="{21E76186-F386-4F95-B46F-C42F602BD7AC}">
      <dgm:prSet/>
      <dgm:spPr/>
      <dgm:t>
        <a:bodyPr/>
        <a:lstStyle/>
        <a:p>
          <a:endParaRPr lang="en-US"/>
        </a:p>
      </dgm:t>
    </dgm:pt>
    <dgm:pt modelId="{48C9B5B7-9420-496F-9E79-9310B6992E11}" type="sibTrans" cxnId="{21E76186-F386-4F95-B46F-C42F602BD7AC}">
      <dgm:prSet/>
      <dgm:spPr/>
      <dgm:t>
        <a:bodyPr/>
        <a:lstStyle/>
        <a:p>
          <a:endParaRPr lang="en-US"/>
        </a:p>
      </dgm:t>
    </dgm:pt>
    <dgm:pt modelId="{8BE1AC55-7DE5-4909-BE3E-6CBF411CB4CD}" type="pres">
      <dgm:prSet presAssocID="{34D7D125-D152-46EF-9E62-065C67716F80}" presName="diagram" presStyleCnt="0">
        <dgm:presLayoutVars>
          <dgm:dir/>
          <dgm:resizeHandles val="exact"/>
        </dgm:presLayoutVars>
      </dgm:prSet>
      <dgm:spPr/>
    </dgm:pt>
    <dgm:pt modelId="{46EFA35A-45C8-49D2-981D-D7EFA6C847D7}" type="pres">
      <dgm:prSet presAssocID="{9F5F56C0-C6B2-4720-A4FC-99CCB5FFE46F}" presName="node" presStyleLbl="node1" presStyleIdx="0" presStyleCnt="13">
        <dgm:presLayoutVars>
          <dgm:bulletEnabled val="1"/>
        </dgm:presLayoutVars>
      </dgm:prSet>
      <dgm:spPr/>
    </dgm:pt>
    <dgm:pt modelId="{9653AAF6-575A-4EFF-B60F-6292C8A3FD49}" type="pres">
      <dgm:prSet presAssocID="{C5D844FD-1972-42B1-8B47-0349BB2DD11A}" presName="sibTrans" presStyleCnt="0"/>
      <dgm:spPr/>
    </dgm:pt>
    <dgm:pt modelId="{B2CC86D3-C4ED-4993-92DB-DC2EC0E2861B}" type="pres">
      <dgm:prSet presAssocID="{A03F347E-E5CE-4F4C-87C6-0C126C5E94D6}" presName="node" presStyleLbl="node1" presStyleIdx="1" presStyleCnt="13">
        <dgm:presLayoutVars>
          <dgm:bulletEnabled val="1"/>
        </dgm:presLayoutVars>
      </dgm:prSet>
      <dgm:spPr/>
    </dgm:pt>
    <dgm:pt modelId="{EEACD92B-0ADD-4C74-8485-11FDD390DC1D}" type="pres">
      <dgm:prSet presAssocID="{5A68931E-0F89-40E3-9D6C-4BEBD91BC330}" presName="sibTrans" presStyleCnt="0"/>
      <dgm:spPr/>
    </dgm:pt>
    <dgm:pt modelId="{8058E75D-1D6A-434C-BADC-0DDAFFCD6E58}" type="pres">
      <dgm:prSet presAssocID="{5BF233AA-904D-4A47-99AD-593E746DEA8E}" presName="node" presStyleLbl="node1" presStyleIdx="2" presStyleCnt="13">
        <dgm:presLayoutVars>
          <dgm:bulletEnabled val="1"/>
        </dgm:presLayoutVars>
      </dgm:prSet>
      <dgm:spPr/>
    </dgm:pt>
    <dgm:pt modelId="{09876E7C-E7B8-4DE2-B8AF-92F13424F7C7}" type="pres">
      <dgm:prSet presAssocID="{916463A4-73A2-4474-B8E7-9F297FDDCDC9}" presName="sibTrans" presStyleCnt="0"/>
      <dgm:spPr/>
    </dgm:pt>
    <dgm:pt modelId="{BD63B151-F2D9-4D35-91C1-1E6C0EA8DABA}" type="pres">
      <dgm:prSet presAssocID="{031B2030-E596-45AC-ABBF-FE0662A49F0C}" presName="node" presStyleLbl="node1" presStyleIdx="3" presStyleCnt="13">
        <dgm:presLayoutVars>
          <dgm:bulletEnabled val="1"/>
        </dgm:presLayoutVars>
      </dgm:prSet>
      <dgm:spPr/>
    </dgm:pt>
    <dgm:pt modelId="{2B278A34-F618-438B-A4D5-D4B37186B426}" type="pres">
      <dgm:prSet presAssocID="{E01487D5-B47C-48A2-92A9-E6D1E9F78072}" presName="sibTrans" presStyleCnt="0"/>
      <dgm:spPr/>
    </dgm:pt>
    <dgm:pt modelId="{9E82D80B-39AC-4161-8638-B789D339E0D9}" type="pres">
      <dgm:prSet presAssocID="{713DCEDC-5707-41AA-BC4C-2CAC5E6A287B}" presName="node" presStyleLbl="node1" presStyleIdx="4" presStyleCnt="13">
        <dgm:presLayoutVars>
          <dgm:bulletEnabled val="1"/>
        </dgm:presLayoutVars>
      </dgm:prSet>
      <dgm:spPr/>
    </dgm:pt>
    <dgm:pt modelId="{B9B0E267-D0EF-45A6-97A9-A973643B4567}" type="pres">
      <dgm:prSet presAssocID="{5C413E69-A17B-4E1B-8AA1-CA181DC0374A}" presName="sibTrans" presStyleCnt="0"/>
      <dgm:spPr/>
    </dgm:pt>
    <dgm:pt modelId="{B30C1D09-D710-4957-ADFA-79B55F10E435}" type="pres">
      <dgm:prSet presAssocID="{D9C8DD1B-5FD8-4D0D-A257-9B067B4C030C}" presName="node" presStyleLbl="node1" presStyleIdx="5" presStyleCnt="13">
        <dgm:presLayoutVars>
          <dgm:bulletEnabled val="1"/>
        </dgm:presLayoutVars>
      </dgm:prSet>
      <dgm:spPr/>
    </dgm:pt>
    <dgm:pt modelId="{3708F8BE-CE86-4F96-8739-3C7CAC2918AD}" type="pres">
      <dgm:prSet presAssocID="{0EDBBE73-6CBC-4DAF-AC78-9986249564E4}" presName="sibTrans" presStyleCnt="0"/>
      <dgm:spPr/>
    </dgm:pt>
    <dgm:pt modelId="{64277E93-F82B-4D9A-AB10-0E86F5772D86}" type="pres">
      <dgm:prSet presAssocID="{8BDFBFAE-B8BF-4E6B-915F-3645301FB9AA}" presName="node" presStyleLbl="node1" presStyleIdx="6" presStyleCnt="13">
        <dgm:presLayoutVars>
          <dgm:bulletEnabled val="1"/>
        </dgm:presLayoutVars>
      </dgm:prSet>
      <dgm:spPr/>
    </dgm:pt>
    <dgm:pt modelId="{46527A6A-D90A-4EE7-BF22-31D4051F2A5B}" type="pres">
      <dgm:prSet presAssocID="{B9575395-4360-4329-AC24-995516BDC0F1}" presName="sibTrans" presStyleCnt="0"/>
      <dgm:spPr/>
    </dgm:pt>
    <dgm:pt modelId="{2658E9E1-5D7D-485B-A48B-3D333F0EBA62}" type="pres">
      <dgm:prSet presAssocID="{FDC18D3C-52EF-4168-81EA-1CE246980E08}" presName="node" presStyleLbl="node1" presStyleIdx="7" presStyleCnt="13">
        <dgm:presLayoutVars>
          <dgm:bulletEnabled val="1"/>
        </dgm:presLayoutVars>
      </dgm:prSet>
      <dgm:spPr/>
    </dgm:pt>
    <dgm:pt modelId="{3934B4FC-3617-461D-85DA-617EA698368A}" type="pres">
      <dgm:prSet presAssocID="{2EF3C268-0E91-441B-B591-4FE3F94DA9FB}" presName="sibTrans" presStyleCnt="0"/>
      <dgm:spPr/>
    </dgm:pt>
    <dgm:pt modelId="{2BD8A275-C4B0-4ADF-BF60-98E848B90BF9}" type="pres">
      <dgm:prSet presAssocID="{A3248D51-FD5F-45BB-BACF-4DB003CD14EA}" presName="node" presStyleLbl="node1" presStyleIdx="8" presStyleCnt="13">
        <dgm:presLayoutVars>
          <dgm:bulletEnabled val="1"/>
        </dgm:presLayoutVars>
      </dgm:prSet>
      <dgm:spPr/>
    </dgm:pt>
    <dgm:pt modelId="{F0403470-1258-45F5-B321-29413E7D1794}" type="pres">
      <dgm:prSet presAssocID="{C8C2DBF4-8ADC-4770-8854-9FC92F7FC9F3}" presName="sibTrans" presStyleCnt="0"/>
      <dgm:spPr/>
    </dgm:pt>
    <dgm:pt modelId="{3E9250A7-664C-47C6-A158-0DD85691DFE4}" type="pres">
      <dgm:prSet presAssocID="{3C050381-5A1D-40A0-8F47-B77244454B15}" presName="node" presStyleLbl="node1" presStyleIdx="9" presStyleCnt="13">
        <dgm:presLayoutVars>
          <dgm:bulletEnabled val="1"/>
        </dgm:presLayoutVars>
      </dgm:prSet>
      <dgm:spPr/>
    </dgm:pt>
    <dgm:pt modelId="{37CD1520-5B2C-478D-A56A-0CA732418474}" type="pres">
      <dgm:prSet presAssocID="{9EB8DFCC-62EA-4706-9B0E-3E55C7BDECD9}" presName="sibTrans" presStyleCnt="0"/>
      <dgm:spPr/>
    </dgm:pt>
    <dgm:pt modelId="{8E4AA114-9C9E-4BF5-8D35-B2EA076BC8D8}" type="pres">
      <dgm:prSet presAssocID="{BA855A21-3593-47E5-A898-A67228190559}" presName="node" presStyleLbl="node1" presStyleIdx="10" presStyleCnt="13">
        <dgm:presLayoutVars>
          <dgm:bulletEnabled val="1"/>
        </dgm:presLayoutVars>
      </dgm:prSet>
      <dgm:spPr/>
    </dgm:pt>
    <dgm:pt modelId="{E4639C72-24AA-4C6F-97A8-C074CDF33685}" type="pres">
      <dgm:prSet presAssocID="{EAC9B4E6-D506-47E1-849E-F57A9C190169}" presName="sibTrans" presStyleCnt="0"/>
      <dgm:spPr/>
    </dgm:pt>
    <dgm:pt modelId="{9E94F95B-C3D9-42B5-A794-FD8A71C9645C}" type="pres">
      <dgm:prSet presAssocID="{1833740F-CC14-4749-A6CF-07A6462C1383}" presName="node" presStyleLbl="node1" presStyleIdx="11" presStyleCnt="13">
        <dgm:presLayoutVars>
          <dgm:bulletEnabled val="1"/>
        </dgm:presLayoutVars>
      </dgm:prSet>
      <dgm:spPr/>
    </dgm:pt>
    <dgm:pt modelId="{52ACEC32-86D6-4EE4-AF41-FD27A73819A1}" type="pres">
      <dgm:prSet presAssocID="{A768C261-B387-47D2-9E1B-75434B71A1DE}" presName="sibTrans" presStyleCnt="0"/>
      <dgm:spPr/>
    </dgm:pt>
    <dgm:pt modelId="{8D327651-6BA1-4EAE-8993-66287C5BC6CE}" type="pres">
      <dgm:prSet presAssocID="{57F53BD1-8FAD-4383-A48C-52B7B64BF773}" presName="node" presStyleLbl="node1" presStyleIdx="12" presStyleCnt="13">
        <dgm:presLayoutVars>
          <dgm:bulletEnabled val="1"/>
        </dgm:presLayoutVars>
      </dgm:prSet>
      <dgm:spPr/>
    </dgm:pt>
  </dgm:ptLst>
  <dgm:cxnLst>
    <dgm:cxn modelId="{AF9E150E-52A5-4859-A9DF-DDD42281E332}" srcId="{34D7D125-D152-46EF-9E62-065C67716F80}" destId="{031B2030-E596-45AC-ABBF-FE0662A49F0C}" srcOrd="3" destOrd="0" parTransId="{3A7F1D77-D9AE-41AF-AFEC-24372CACCF47}" sibTransId="{E01487D5-B47C-48A2-92A9-E6D1E9F78072}"/>
    <dgm:cxn modelId="{5F2A7226-C6B2-45FD-83CB-94B91ECB481B}" srcId="{34D7D125-D152-46EF-9E62-065C67716F80}" destId="{A03F347E-E5CE-4F4C-87C6-0C126C5E94D6}" srcOrd="1" destOrd="0" parTransId="{80DF3730-3B3F-4A11-8862-FE13F4631A67}" sibTransId="{5A68931E-0F89-40E3-9D6C-4BEBD91BC330}"/>
    <dgm:cxn modelId="{90A0A529-D35C-442E-AE29-CF6990005C50}" srcId="{34D7D125-D152-46EF-9E62-065C67716F80}" destId="{5BF233AA-904D-4A47-99AD-593E746DEA8E}" srcOrd="2" destOrd="0" parTransId="{E6ED4395-B7EB-4F14-A081-7A8AB8E0E295}" sibTransId="{916463A4-73A2-4474-B8E7-9F297FDDCDC9}"/>
    <dgm:cxn modelId="{3F901735-D22B-47F6-A99A-B75367495B42}" type="presOf" srcId="{3C050381-5A1D-40A0-8F47-B77244454B15}" destId="{3E9250A7-664C-47C6-A158-0DD85691DFE4}" srcOrd="0" destOrd="0" presId="urn:microsoft.com/office/officeart/2005/8/layout/default"/>
    <dgm:cxn modelId="{97D04C69-DEEF-480F-9303-C51817657F78}" type="presOf" srcId="{1833740F-CC14-4749-A6CF-07A6462C1383}" destId="{9E94F95B-C3D9-42B5-A794-FD8A71C9645C}" srcOrd="0" destOrd="0" presId="urn:microsoft.com/office/officeart/2005/8/layout/default"/>
    <dgm:cxn modelId="{DECCCB51-73C7-4110-B536-A69F4A34359A}" type="presOf" srcId="{713DCEDC-5707-41AA-BC4C-2CAC5E6A287B}" destId="{9E82D80B-39AC-4161-8638-B789D339E0D9}" srcOrd="0" destOrd="0" presId="urn:microsoft.com/office/officeart/2005/8/layout/default"/>
    <dgm:cxn modelId="{2C3A9D55-ABC9-4C24-BE57-107DE0BE4187}" type="presOf" srcId="{9F5F56C0-C6B2-4720-A4FC-99CCB5FFE46F}" destId="{46EFA35A-45C8-49D2-981D-D7EFA6C847D7}" srcOrd="0" destOrd="0" presId="urn:microsoft.com/office/officeart/2005/8/layout/default"/>
    <dgm:cxn modelId="{E4612F58-3ACA-493D-BA3C-70D700A559E8}" type="presOf" srcId="{BA855A21-3593-47E5-A898-A67228190559}" destId="{8E4AA114-9C9E-4BF5-8D35-B2EA076BC8D8}" srcOrd="0" destOrd="0" presId="urn:microsoft.com/office/officeart/2005/8/layout/default"/>
    <dgm:cxn modelId="{A4FA047C-5EA5-4E04-8CED-6C4B39A99A9D}" type="presOf" srcId="{A03F347E-E5CE-4F4C-87C6-0C126C5E94D6}" destId="{B2CC86D3-C4ED-4993-92DB-DC2EC0E2861B}" srcOrd="0" destOrd="0" presId="urn:microsoft.com/office/officeart/2005/8/layout/default"/>
    <dgm:cxn modelId="{83AABF80-FC63-4D44-B729-80B23091671B}" type="presOf" srcId="{5BF233AA-904D-4A47-99AD-593E746DEA8E}" destId="{8058E75D-1D6A-434C-BADC-0DDAFFCD6E58}" srcOrd="0" destOrd="0" presId="urn:microsoft.com/office/officeart/2005/8/layout/default"/>
    <dgm:cxn modelId="{B81C5884-9960-49B9-8829-442FFFC0CCEC}" type="presOf" srcId="{FDC18D3C-52EF-4168-81EA-1CE246980E08}" destId="{2658E9E1-5D7D-485B-A48B-3D333F0EBA62}" srcOrd="0" destOrd="0" presId="urn:microsoft.com/office/officeart/2005/8/layout/default"/>
    <dgm:cxn modelId="{21E76186-F386-4F95-B46F-C42F602BD7AC}" srcId="{34D7D125-D152-46EF-9E62-065C67716F80}" destId="{57F53BD1-8FAD-4383-A48C-52B7B64BF773}" srcOrd="12" destOrd="0" parTransId="{6358E4DD-6BDD-4C34-8AC5-A5FD2D569DEB}" sibTransId="{48C9B5B7-9420-496F-9E79-9310B6992E11}"/>
    <dgm:cxn modelId="{D567F986-FFC4-4BF9-A456-7A4E6506524F}" type="presOf" srcId="{D9C8DD1B-5FD8-4D0D-A257-9B067B4C030C}" destId="{B30C1D09-D710-4957-ADFA-79B55F10E435}" srcOrd="0" destOrd="0" presId="urn:microsoft.com/office/officeart/2005/8/layout/default"/>
    <dgm:cxn modelId="{2200E192-B007-45F5-94BC-923C2EF398E1}" type="presOf" srcId="{34D7D125-D152-46EF-9E62-065C67716F80}" destId="{8BE1AC55-7DE5-4909-BE3E-6CBF411CB4CD}" srcOrd="0" destOrd="0" presId="urn:microsoft.com/office/officeart/2005/8/layout/default"/>
    <dgm:cxn modelId="{19471197-948F-4C7B-B462-C329E3CC55C5}" type="presOf" srcId="{031B2030-E596-45AC-ABBF-FE0662A49F0C}" destId="{BD63B151-F2D9-4D35-91C1-1E6C0EA8DABA}" srcOrd="0" destOrd="0" presId="urn:microsoft.com/office/officeart/2005/8/layout/default"/>
    <dgm:cxn modelId="{078D9E99-BEF8-48B5-8129-F99F05FCDF79}" srcId="{34D7D125-D152-46EF-9E62-065C67716F80}" destId="{FDC18D3C-52EF-4168-81EA-1CE246980E08}" srcOrd="7" destOrd="0" parTransId="{57231887-10F1-46A8-AD96-7784295DF7FE}" sibTransId="{2EF3C268-0E91-441B-B591-4FE3F94DA9FB}"/>
    <dgm:cxn modelId="{621CCC99-F0D8-40B3-9739-28747AC6603A}" srcId="{34D7D125-D152-46EF-9E62-065C67716F80}" destId="{BA855A21-3593-47E5-A898-A67228190559}" srcOrd="10" destOrd="0" parTransId="{8AC7C1E5-3E18-422D-932D-172509D11630}" sibTransId="{EAC9B4E6-D506-47E1-849E-F57A9C190169}"/>
    <dgm:cxn modelId="{ABB149A0-09C8-4B68-90B3-62C9E690CA71}" srcId="{34D7D125-D152-46EF-9E62-065C67716F80}" destId="{713DCEDC-5707-41AA-BC4C-2CAC5E6A287B}" srcOrd="4" destOrd="0" parTransId="{16136C9A-34C6-40EA-98FD-6B2AA94CEC57}" sibTransId="{5C413E69-A17B-4E1B-8AA1-CA181DC0374A}"/>
    <dgm:cxn modelId="{0E7254AC-E071-44F7-98E5-16965F77B5FB}" srcId="{34D7D125-D152-46EF-9E62-065C67716F80}" destId="{3C050381-5A1D-40A0-8F47-B77244454B15}" srcOrd="9" destOrd="0" parTransId="{AB3D6ADB-02C2-41C7-B512-9D3A4CAA1A94}" sibTransId="{9EB8DFCC-62EA-4706-9B0E-3E55C7BDECD9}"/>
    <dgm:cxn modelId="{3B0729AE-E324-42E1-86AD-1FE916926719}" type="presOf" srcId="{57F53BD1-8FAD-4383-A48C-52B7B64BF773}" destId="{8D327651-6BA1-4EAE-8993-66287C5BC6CE}" srcOrd="0" destOrd="0" presId="urn:microsoft.com/office/officeart/2005/8/layout/default"/>
    <dgm:cxn modelId="{EB9C38B2-A08B-467F-9B7E-FF5E8F8A4C14}" srcId="{34D7D125-D152-46EF-9E62-065C67716F80}" destId="{A3248D51-FD5F-45BB-BACF-4DB003CD14EA}" srcOrd="8" destOrd="0" parTransId="{A946A28F-30FA-4FB1-A087-612FA62C005C}" sibTransId="{C8C2DBF4-8ADC-4770-8854-9FC92F7FC9F3}"/>
    <dgm:cxn modelId="{8570EAB5-E63B-4682-BBD0-85E5F0238DCA}" srcId="{34D7D125-D152-46EF-9E62-065C67716F80}" destId="{9F5F56C0-C6B2-4720-A4FC-99CCB5FFE46F}" srcOrd="0" destOrd="0" parTransId="{25008FDA-D5D5-4D1E-923B-86FC377C07CF}" sibTransId="{C5D844FD-1972-42B1-8B47-0349BB2DD11A}"/>
    <dgm:cxn modelId="{59CE34BE-752C-4120-956F-89A788032F72}" srcId="{34D7D125-D152-46EF-9E62-065C67716F80}" destId="{D9C8DD1B-5FD8-4D0D-A257-9B067B4C030C}" srcOrd="5" destOrd="0" parTransId="{93A8EE6C-62FA-47FB-8063-AE3503352222}" sibTransId="{0EDBBE73-6CBC-4DAF-AC78-9986249564E4}"/>
    <dgm:cxn modelId="{F8A32BD5-9501-45FD-B05F-8DCA3D6F7E08}" srcId="{34D7D125-D152-46EF-9E62-065C67716F80}" destId="{1833740F-CC14-4749-A6CF-07A6462C1383}" srcOrd="11" destOrd="0" parTransId="{5D89E728-8855-4CD2-B1D0-3479B578D3AE}" sibTransId="{A768C261-B387-47D2-9E1B-75434B71A1DE}"/>
    <dgm:cxn modelId="{8A2125DA-CED4-445A-88C3-60EB810044FB}" srcId="{34D7D125-D152-46EF-9E62-065C67716F80}" destId="{8BDFBFAE-B8BF-4E6B-915F-3645301FB9AA}" srcOrd="6" destOrd="0" parTransId="{DC4C88B4-A943-490A-8444-6F35C43FA72C}" sibTransId="{B9575395-4360-4329-AC24-995516BDC0F1}"/>
    <dgm:cxn modelId="{9F294AE3-4A55-46BC-8E48-480BB4902A95}" type="presOf" srcId="{8BDFBFAE-B8BF-4E6B-915F-3645301FB9AA}" destId="{64277E93-F82B-4D9A-AB10-0E86F5772D86}" srcOrd="0" destOrd="0" presId="urn:microsoft.com/office/officeart/2005/8/layout/default"/>
    <dgm:cxn modelId="{C76EE1E8-7E5A-4693-9576-9DF37F8EDA76}" type="presOf" srcId="{A3248D51-FD5F-45BB-BACF-4DB003CD14EA}" destId="{2BD8A275-C4B0-4ADF-BF60-98E848B90BF9}" srcOrd="0" destOrd="0" presId="urn:microsoft.com/office/officeart/2005/8/layout/default"/>
    <dgm:cxn modelId="{11884923-14AF-4663-AE8D-BA2817C51E45}" type="presParOf" srcId="{8BE1AC55-7DE5-4909-BE3E-6CBF411CB4CD}" destId="{46EFA35A-45C8-49D2-981D-D7EFA6C847D7}" srcOrd="0" destOrd="0" presId="urn:microsoft.com/office/officeart/2005/8/layout/default"/>
    <dgm:cxn modelId="{CE2A319E-3A22-478B-8F15-AD811B272A63}" type="presParOf" srcId="{8BE1AC55-7DE5-4909-BE3E-6CBF411CB4CD}" destId="{9653AAF6-575A-4EFF-B60F-6292C8A3FD49}" srcOrd="1" destOrd="0" presId="urn:microsoft.com/office/officeart/2005/8/layout/default"/>
    <dgm:cxn modelId="{1256A053-60D7-4DFD-9ADB-B8EB634FDB2C}" type="presParOf" srcId="{8BE1AC55-7DE5-4909-BE3E-6CBF411CB4CD}" destId="{B2CC86D3-C4ED-4993-92DB-DC2EC0E2861B}" srcOrd="2" destOrd="0" presId="urn:microsoft.com/office/officeart/2005/8/layout/default"/>
    <dgm:cxn modelId="{D61A91E7-0B9A-4524-9FEF-9FFCD3A29FB8}" type="presParOf" srcId="{8BE1AC55-7DE5-4909-BE3E-6CBF411CB4CD}" destId="{EEACD92B-0ADD-4C74-8485-11FDD390DC1D}" srcOrd="3" destOrd="0" presId="urn:microsoft.com/office/officeart/2005/8/layout/default"/>
    <dgm:cxn modelId="{F50F968A-82A8-4CB5-BBD7-C854A0C7FB58}" type="presParOf" srcId="{8BE1AC55-7DE5-4909-BE3E-6CBF411CB4CD}" destId="{8058E75D-1D6A-434C-BADC-0DDAFFCD6E58}" srcOrd="4" destOrd="0" presId="urn:microsoft.com/office/officeart/2005/8/layout/default"/>
    <dgm:cxn modelId="{720CECF9-19E5-461A-AFEE-0B63F8BE3C92}" type="presParOf" srcId="{8BE1AC55-7DE5-4909-BE3E-6CBF411CB4CD}" destId="{09876E7C-E7B8-4DE2-B8AF-92F13424F7C7}" srcOrd="5" destOrd="0" presId="urn:microsoft.com/office/officeart/2005/8/layout/default"/>
    <dgm:cxn modelId="{1F816F97-33A1-46D1-9B05-F50D3EAC02C4}" type="presParOf" srcId="{8BE1AC55-7DE5-4909-BE3E-6CBF411CB4CD}" destId="{BD63B151-F2D9-4D35-91C1-1E6C0EA8DABA}" srcOrd="6" destOrd="0" presId="urn:microsoft.com/office/officeart/2005/8/layout/default"/>
    <dgm:cxn modelId="{41AFD82B-355F-463B-A3EC-E48FEE56B95A}" type="presParOf" srcId="{8BE1AC55-7DE5-4909-BE3E-6CBF411CB4CD}" destId="{2B278A34-F618-438B-A4D5-D4B37186B426}" srcOrd="7" destOrd="0" presId="urn:microsoft.com/office/officeart/2005/8/layout/default"/>
    <dgm:cxn modelId="{0D5306EE-364D-4941-B6C5-B3BCB7BF2534}" type="presParOf" srcId="{8BE1AC55-7DE5-4909-BE3E-6CBF411CB4CD}" destId="{9E82D80B-39AC-4161-8638-B789D339E0D9}" srcOrd="8" destOrd="0" presId="urn:microsoft.com/office/officeart/2005/8/layout/default"/>
    <dgm:cxn modelId="{61B5E45D-6B61-4D83-BD48-3629F7229E1A}" type="presParOf" srcId="{8BE1AC55-7DE5-4909-BE3E-6CBF411CB4CD}" destId="{B9B0E267-D0EF-45A6-97A9-A973643B4567}" srcOrd="9" destOrd="0" presId="urn:microsoft.com/office/officeart/2005/8/layout/default"/>
    <dgm:cxn modelId="{6AB8FACA-F32D-4FBF-8ED7-7357B51A756C}" type="presParOf" srcId="{8BE1AC55-7DE5-4909-BE3E-6CBF411CB4CD}" destId="{B30C1D09-D710-4957-ADFA-79B55F10E435}" srcOrd="10" destOrd="0" presId="urn:microsoft.com/office/officeart/2005/8/layout/default"/>
    <dgm:cxn modelId="{F8234738-EFEC-4CFC-93E1-58AE2BBF00C9}" type="presParOf" srcId="{8BE1AC55-7DE5-4909-BE3E-6CBF411CB4CD}" destId="{3708F8BE-CE86-4F96-8739-3C7CAC2918AD}" srcOrd="11" destOrd="0" presId="urn:microsoft.com/office/officeart/2005/8/layout/default"/>
    <dgm:cxn modelId="{398FA8F4-8ABF-4A36-94C7-82282F2D3A84}" type="presParOf" srcId="{8BE1AC55-7DE5-4909-BE3E-6CBF411CB4CD}" destId="{64277E93-F82B-4D9A-AB10-0E86F5772D86}" srcOrd="12" destOrd="0" presId="urn:microsoft.com/office/officeart/2005/8/layout/default"/>
    <dgm:cxn modelId="{CCB219BA-34FF-4E71-ADFC-E4A9D7BA1959}" type="presParOf" srcId="{8BE1AC55-7DE5-4909-BE3E-6CBF411CB4CD}" destId="{46527A6A-D90A-4EE7-BF22-31D4051F2A5B}" srcOrd="13" destOrd="0" presId="urn:microsoft.com/office/officeart/2005/8/layout/default"/>
    <dgm:cxn modelId="{1C873968-4F32-430A-BF0C-BB41E49A5D52}" type="presParOf" srcId="{8BE1AC55-7DE5-4909-BE3E-6CBF411CB4CD}" destId="{2658E9E1-5D7D-485B-A48B-3D333F0EBA62}" srcOrd="14" destOrd="0" presId="urn:microsoft.com/office/officeart/2005/8/layout/default"/>
    <dgm:cxn modelId="{D6CDC4E3-360F-4CEB-8931-67F4192FA606}" type="presParOf" srcId="{8BE1AC55-7DE5-4909-BE3E-6CBF411CB4CD}" destId="{3934B4FC-3617-461D-85DA-617EA698368A}" srcOrd="15" destOrd="0" presId="urn:microsoft.com/office/officeart/2005/8/layout/default"/>
    <dgm:cxn modelId="{E89D7F70-99CB-476F-B080-DB0905E59E81}" type="presParOf" srcId="{8BE1AC55-7DE5-4909-BE3E-6CBF411CB4CD}" destId="{2BD8A275-C4B0-4ADF-BF60-98E848B90BF9}" srcOrd="16" destOrd="0" presId="urn:microsoft.com/office/officeart/2005/8/layout/default"/>
    <dgm:cxn modelId="{5CE12559-D415-41E9-81FC-5B0FD1849A9B}" type="presParOf" srcId="{8BE1AC55-7DE5-4909-BE3E-6CBF411CB4CD}" destId="{F0403470-1258-45F5-B321-29413E7D1794}" srcOrd="17" destOrd="0" presId="urn:microsoft.com/office/officeart/2005/8/layout/default"/>
    <dgm:cxn modelId="{E1212D8B-02AC-4B4A-914E-785D66CC6673}" type="presParOf" srcId="{8BE1AC55-7DE5-4909-BE3E-6CBF411CB4CD}" destId="{3E9250A7-664C-47C6-A158-0DD85691DFE4}" srcOrd="18" destOrd="0" presId="urn:microsoft.com/office/officeart/2005/8/layout/default"/>
    <dgm:cxn modelId="{EE312CD5-0961-4073-A4EA-38A7A9FB9A3B}" type="presParOf" srcId="{8BE1AC55-7DE5-4909-BE3E-6CBF411CB4CD}" destId="{37CD1520-5B2C-478D-A56A-0CA732418474}" srcOrd="19" destOrd="0" presId="urn:microsoft.com/office/officeart/2005/8/layout/default"/>
    <dgm:cxn modelId="{67BAE17C-B181-42A1-AA44-3F6C109B58DD}" type="presParOf" srcId="{8BE1AC55-7DE5-4909-BE3E-6CBF411CB4CD}" destId="{8E4AA114-9C9E-4BF5-8D35-B2EA076BC8D8}" srcOrd="20" destOrd="0" presId="urn:microsoft.com/office/officeart/2005/8/layout/default"/>
    <dgm:cxn modelId="{5D942372-FB99-4026-8AA8-0B62C265EE81}" type="presParOf" srcId="{8BE1AC55-7DE5-4909-BE3E-6CBF411CB4CD}" destId="{E4639C72-24AA-4C6F-97A8-C074CDF33685}" srcOrd="21" destOrd="0" presId="urn:microsoft.com/office/officeart/2005/8/layout/default"/>
    <dgm:cxn modelId="{37E9CC1A-BEC8-4B60-AA33-9B84A57E3334}" type="presParOf" srcId="{8BE1AC55-7DE5-4909-BE3E-6CBF411CB4CD}" destId="{9E94F95B-C3D9-42B5-A794-FD8A71C9645C}" srcOrd="22" destOrd="0" presId="urn:microsoft.com/office/officeart/2005/8/layout/default"/>
    <dgm:cxn modelId="{9A132713-2FA4-4FFA-AD91-E636B9C2E15B}" type="presParOf" srcId="{8BE1AC55-7DE5-4909-BE3E-6CBF411CB4CD}" destId="{52ACEC32-86D6-4EE4-AF41-FD27A73819A1}" srcOrd="23" destOrd="0" presId="urn:microsoft.com/office/officeart/2005/8/layout/default"/>
    <dgm:cxn modelId="{E5743FEC-D3A2-43E0-AE51-6096AFD55EF1}" type="presParOf" srcId="{8BE1AC55-7DE5-4909-BE3E-6CBF411CB4CD}" destId="{8D327651-6BA1-4EAE-8993-66287C5BC6CE}" srcOrd="2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3C846-3717-4234-BDF7-765FA8E056E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40C09B7-0AC9-4698-B2CA-CA399B53E89D}">
      <dgm:prSet/>
      <dgm:spPr/>
      <dgm:t>
        <a:bodyPr/>
        <a:lstStyle/>
        <a:p>
          <a:r>
            <a:rPr lang="en-US"/>
            <a:t>Any district with a Title I allocation exceeding $500,000 is required by law to set aside 1% of it’s Title I allocation for parent and family engagement.</a:t>
          </a:r>
        </a:p>
      </dgm:t>
    </dgm:pt>
    <dgm:pt modelId="{A1EC1FAF-7A53-4D2E-B8E0-D652BB1F3C23}" type="parTrans" cxnId="{BE8F57AF-42FF-4CF7-9D82-C2676018FFF1}">
      <dgm:prSet/>
      <dgm:spPr/>
      <dgm:t>
        <a:bodyPr/>
        <a:lstStyle/>
        <a:p>
          <a:endParaRPr lang="en-US"/>
        </a:p>
      </dgm:t>
    </dgm:pt>
    <dgm:pt modelId="{18516344-6B16-4E3E-982D-69692FA4116A}" type="sibTrans" cxnId="{BE8F57AF-42FF-4CF7-9D82-C2676018FFF1}">
      <dgm:prSet/>
      <dgm:spPr/>
      <dgm:t>
        <a:bodyPr/>
        <a:lstStyle/>
        <a:p>
          <a:endParaRPr lang="en-US"/>
        </a:p>
      </dgm:t>
    </dgm:pt>
    <dgm:pt modelId="{AD33BDA6-9E90-4BBC-BD53-154D62B511E5}">
      <dgm:prSet/>
      <dgm:spPr/>
      <dgm:t>
        <a:bodyPr/>
        <a:lstStyle/>
        <a:p>
          <a:r>
            <a:rPr lang="en-US"/>
            <a:t>Of that 1%, 10% may be reserved at the district for system-wide initiatives related to parent and family engagement.  The remaining 90% must be allocated to all Title I schools in the district.  </a:t>
          </a:r>
        </a:p>
      </dgm:t>
    </dgm:pt>
    <dgm:pt modelId="{8DA89F20-6098-439E-9B53-4643E4CF4C70}" type="parTrans" cxnId="{FF60E515-1F5E-46E5-9251-3B2EB70119A9}">
      <dgm:prSet/>
      <dgm:spPr/>
      <dgm:t>
        <a:bodyPr/>
        <a:lstStyle/>
        <a:p>
          <a:endParaRPr lang="en-US"/>
        </a:p>
      </dgm:t>
    </dgm:pt>
    <dgm:pt modelId="{78827600-77B0-4E96-8DF1-AC595773923B}" type="sibTrans" cxnId="{FF60E515-1F5E-46E5-9251-3B2EB70119A9}">
      <dgm:prSet/>
      <dgm:spPr/>
      <dgm:t>
        <a:bodyPr/>
        <a:lstStyle/>
        <a:p>
          <a:endParaRPr lang="en-US"/>
        </a:p>
      </dgm:t>
    </dgm:pt>
    <dgm:pt modelId="{D4523DC3-0B89-4482-B1EC-76377C721257}">
      <dgm:prSet/>
      <dgm:spPr/>
      <dgm:t>
        <a:bodyPr/>
        <a:lstStyle/>
        <a:p>
          <a:r>
            <a:rPr lang="en-US"/>
            <a:t>You, as Title I parents and family members, have the right to be involved in how this money is spent.</a:t>
          </a:r>
        </a:p>
      </dgm:t>
    </dgm:pt>
    <dgm:pt modelId="{CA42AB54-F4A0-4FF8-90A3-EB3E4D912B9E}" type="parTrans" cxnId="{73E34508-7F9F-46E0-A635-0A87AD713528}">
      <dgm:prSet/>
      <dgm:spPr/>
      <dgm:t>
        <a:bodyPr/>
        <a:lstStyle/>
        <a:p>
          <a:endParaRPr lang="en-US"/>
        </a:p>
      </dgm:t>
    </dgm:pt>
    <dgm:pt modelId="{0BE7EC76-1282-4AA4-B0E2-EE9004CDFAB1}" type="sibTrans" cxnId="{73E34508-7F9F-46E0-A635-0A87AD713528}">
      <dgm:prSet/>
      <dgm:spPr/>
      <dgm:t>
        <a:bodyPr/>
        <a:lstStyle/>
        <a:p>
          <a:endParaRPr lang="en-US"/>
        </a:p>
      </dgm:t>
    </dgm:pt>
    <dgm:pt modelId="{DBD87E7B-363C-4C9E-BFBF-EE0AC908FB1E}" type="pres">
      <dgm:prSet presAssocID="{29A3C846-3717-4234-BDF7-765FA8E056E0}" presName="hierChild1" presStyleCnt="0">
        <dgm:presLayoutVars>
          <dgm:chPref val="1"/>
          <dgm:dir/>
          <dgm:animOne val="branch"/>
          <dgm:animLvl val="lvl"/>
          <dgm:resizeHandles/>
        </dgm:presLayoutVars>
      </dgm:prSet>
      <dgm:spPr/>
    </dgm:pt>
    <dgm:pt modelId="{F2DFFE34-99E1-45FB-A89D-CD2268A55AEA}" type="pres">
      <dgm:prSet presAssocID="{640C09B7-0AC9-4698-B2CA-CA399B53E89D}" presName="hierRoot1" presStyleCnt="0"/>
      <dgm:spPr/>
    </dgm:pt>
    <dgm:pt modelId="{01250CBC-7EC2-495A-8FCA-900E8F028273}" type="pres">
      <dgm:prSet presAssocID="{640C09B7-0AC9-4698-B2CA-CA399B53E89D}" presName="composite" presStyleCnt="0"/>
      <dgm:spPr/>
    </dgm:pt>
    <dgm:pt modelId="{E6579BB5-6A06-41DD-97DD-3FF1EBFAA858}" type="pres">
      <dgm:prSet presAssocID="{640C09B7-0AC9-4698-B2CA-CA399B53E89D}" presName="background" presStyleLbl="node0" presStyleIdx="0" presStyleCnt="3"/>
      <dgm:spPr/>
    </dgm:pt>
    <dgm:pt modelId="{B3EF6E98-38A4-457A-833A-25B6A38DC717}" type="pres">
      <dgm:prSet presAssocID="{640C09B7-0AC9-4698-B2CA-CA399B53E89D}" presName="text" presStyleLbl="fgAcc0" presStyleIdx="0" presStyleCnt="3">
        <dgm:presLayoutVars>
          <dgm:chPref val="3"/>
        </dgm:presLayoutVars>
      </dgm:prSet>
      <dgm:spPr/>
    </dgm:pt>
    <dgm:pt modelId="{2C4A0082-4F6E-4ED8-980D-A24D5389B918}" type="pres">
      <dgm:prSet presAssocID="{640C09B7-0AC9-4698-B2CA-CA399B53E89D}" presName="hierChild2" presStyleCnt="0"/>
      <dgm:spPr/>
    </dgm:pt>
    <dgm:pt modelId="{96AF78C1-49F7-4E5D-ACC2-7B9B78C045ED}" type="pres">
      <dgm:prSet presAssocID="{AD33BDA6-9E90-4BBC-BD53-154D62B511E5}" presName="hierRoot1" presStyleCnt="0"/>
      <dgm:spPr/>
    </dgm:pt>
    <dgm:pt modelId="{D6FA9369-E6D3-4011-BF2D-5E9E55C4362B}" type="pres">
      <dgm:prSet presAssocID="{AD33BDA6-9E90-4BBC-BD53-154D62B511E5}" presName="composite" presStyleCnt="0"/>
      <dgm:spPr/>
    </dgm:pt>
    <dgm:pt modelId="{957728E9-8D5E-4C23-8D0C-CA852389A816}" type="pres">
      <dgm:prSet presAssocID="{AD33BDA6-9E90-4BBC-BD53-154D62B511E5}" presName="background" presStyleLbl="node0" presStyleIdx="1" presStyleCnt="3"/>
      <dgm:spPr/>
    </dgm:pt>
    <dgm:pt modelId="{C2AF9B27-41AA-4F3A-B75C-BEACEBF5904E}" type="pres">
      <dgm:prSet presAssocID="{AD33BDA6-9E90-4BBC-BD53-154D62B511E5}" presName="text" presStyleLbl="fgAcc0" presStyleIdx="1" presStyleCnt="3">
        <dgm:presLayoutVars>
          <dgm:chPref val="3"/>
        </dgm:presLayoutVars>
      </dgm:prSet>
      <dgm:spPr/>
    </dgm:pt>
    <dgm:pt modelId="{E4C33F89-361C-4579-8A80-54550D7F24C7}" type="pres">
      <dgm:prSet presAssocID="{AD33BDA6-9E90-4BBC-BD53-154D62B511E5}" presName="hierChild2" presStyleCnt="0"/>
      <dgm:spPr/>
    </dgm:pt>
    <dgm:pt modelId="{9005A938-D506-427D-960C-7EC75128C4E9}" type="pres">
      <dgm:prSet presAssocID="{D4523DC3-0B89-4482-B1EC-76377C721257}" presName="hierRoot1" presStyleCnt="0"/>
      <dgm:spPr/>
    </dgm:pt>
    <dgm:pt modelId="{415EA4B9-1108-4668-80F9-8A83605E20A3}" type="pres">
      <dgm:prSet presAssocID="{D4523DC3-0B89-4482-B1EC-76377C721257}" presName="composite" presStyleCnt="0"/>
      <dgm:spPr/>
    </dgm:pt>
    <dgm:pt modelId="{D4E5F744-0914-43E0-8AF1-058C0C8506F2}" type="pres">
      <dgm:prSet presAssocID="{D4523DC3-0B89-4482-B1EC-76377C721257}" presName="background" presStyleLbl="node0" presStyleIdx="2" presStyleCnt="3"/>
      <dgm:spPr/>
    </dgm:pt>
    <dgm:pt modelId="{69DB103A-1714-462C-BB00-2D8BCC7A5541}" type="pres">
      <dgm:prSet presAssocID="{D4523DC3-0B89-4482-B1EC-76377C721257}" presName="text" presStyleLbl="fgAcc0" presStyleIdx="2" presStyleCnt="3">
        <dgm:presLayoutVars>
          <dgm:chPref val="3"/>
        </dgm:presLayoutVars>
      </dgm:prSet>
      <dgm:spPr/>
    </dgm:pt>
    <dgm:pt modelId="{50093CC6-E001-4F49-98EA-557DE29AC29F}" type="pres">
      <dgm:prSet presAssocID="{D4523DC3-0B89-4482-B1EC-76377C721257}" presName="hierChild2" presStyleCnt="0"/>
      <dgm:spPr/>
    </dgm:pt>
  </dgm:ptLst>
  <dgm:cxnLst>
    <dgm:cxn modelId="{73E34508-7F9F-46E0-A635-0A87AD713528}" srcId="{29A3C846-3717-4234-BDF7-765FA8E056E0}" destId="{D4523DC3-0B89-4482-B1EC-76377C721257}" srcOrd="2" destOrd="0" parTransId="{CA42AB54-F4A0-4FF8-90A3-EB3E4D912B9E}" sibTransId="{0BE7EC76-1282-4AA4-B0E2-EE9004CDFAB1}"/>
    <dgm:cxn modelId="{FF60E515-1F5E-46E5-9251-3B2EB70119A9}" srcId="{29A3C846-3717-4234-BDF7-765FA8E056E0}" destId="{AD33BDA6-9E90-4BBC-BD53-154D62B511E5}" srcOrd="1" destOrd="0" parTransId="{8DA89F20-6098-439E-9B53-4643E4CF4C70}" sibTransId="{78827600-77B0-4E96-8DF1-AC595773923B}"/>
    <dgm:cxn modelId="{EA41E682-7A6B-445E-8E22-2AB7D655BC9C}" type="presOf" srcId="{AD33BDA6-9E90-4BBC-BD53-154D62B511E5}" destId="{C2AF9B27-41AA-4F3A-B75C-BEACEBF5904E}" srcOrd="0" destOrd="0" presId="urn:microsoft.com/office/officeart/2005/8/layout/hierarchy1"/>
    <dgm:cxn modelId="{37D7DBAB-1D9B-4B3C-97D8-BDE1231B44C6}" type="presOf" srcId="{29A3C846-3717-4234-BDF7-765FA8E056E0}" destId="{DBD87E7B-363C-4C9E-BFBF-EE0AC908FB1E}" srcOrd="0" destOrd="0" presId="urn:microsoft.com/office/officeart/2005/8/layout/hierarchy1"/>
    <dgm:cxn modelId="{BE8F57AF-42FF-4CF7-9D82-C2676018FFF1}" srcId="{29A3C846-3717-4234-BDF7-765FA8E056E0}" destId="{640C09B7-0AC9-4698-B2CA-CA399B53E89D}" srcOrd="0" destOrd="0" parTransId="{A1EC1FAF-7A53-4D2E-B8E0-D652BB1F3C23}" sibTransId="{18516344-6B16-4E3E-982D-69692FA4116A}"/>
    <dgm:cxn modelId="{3FE85FCE-9EBD-4C7A-9A12-EABA35A12255}" type="presOf" srcId="{640C09B7-0AC9-4698-B2CA-CA399B53E89D}" destId="{B3EF6E98-38A4-457A-833A-25B6A38DC717}" srcOrd="0" destOrd="0" presId="urn:microsoft.com/office/officeart/2005/8/layout/hierarchy1"/>
    <dgm:cxn modelId="{6C7C21E0-AD72-4ED8-ABC4-E08EC0D95A2F}" type="presOf" srcId="{D4523DC3-0B89-4482-B1EC-76377C721257}" destId="{69DB103A-1714-462C-BB00-2D8BCC7A5541}" srcOrd="0" destOrd="0" presId="urn:microsoft.com/office/officeart/2005/8/layout/hierarchy1"/>
    <dgm:cxn modelId="{C4D13874-2982-45E1-8B7B-5C48B3447B6C}" type="presParOf" srcId="{DBD87E7B-363C-4C9E-BFBF-EE0AC908FB1E}" destId="{F2DFFE34-99E1-45FB-A89D-CD2268A55AEA}" srcOrd="0" destOrd="0" presId="urn:microsoft.com/office/officeart/2005/8/layout/hierarchy1"/>
    <dgm:cxn modelId="{6357E2AB-6465-4FC6-99AB-08E5C018EC78}" type="presParOf" srcId="{F2DFFE34-99E1-45FB-A89D-CD2268A55AEA}" destId="{01250CBC-7EC2-495A-8FCA-900E8F028273}" srcOrd="0" destOrd="0" presId="urn:microsoft.com/office/officeart/2005/8/layout/hierarchy1"/>
    <dgm:cxn modelId="{F13CFAD1-14C1-4E39-815C-FC8FD0737696}" type="presParOf" srcId="{01250CBC-7EC2-495A-8FCA-900E8F028273}" destId="{E6579BB5-6A06-41DD-97DD-3FF1EBFAA858}" srcOrd="0" destOrd="0" presId="urn:microsoft.com/office/officeart/2005/8/layout/hierarchy1"/>
    <dgm:cxn modelId="{9B235E58-52AF-4021-B5EC-E061AEC166E7}" type="presParOf" srcId="{01250CBC-7EC2-495A-8FCA-900E8F028273}" destId="{B3EF6E98-38A4-457A-833A-25B6A38DC717}" srcOrd="1" destOrd="0" presId="urn:microsoft.com/office/officeart/2005/8/layout/hierarchy1"/>
    <dgm:cxn modelId="{EEEB59FF-3952-4A65-AD0C-C7EB062B45F5}" type="presParOf" srcId="{F2DFFE34-99E1-45FB-A89D-CD2268A55AEA}" destId="{2C4A0082-4F6E-4ED8-980D-A24D5389B918}" srcOrd="1" destOrd="0" presId="urn:microsoft.com/office/officeart/2005/8/layout/hierarchy1"/>
    <dgm:cxn modelId="{F7F126F9-AB87-4EE4-BFA5-76AFA76906D5}" type="presParOf" srcId="{DBD87E7B-363C-4C9E-BFBF-EE0AC908FB1E}" destId="{96AF78C1-49F7-4E5D-ACC2-7B9B78C045ED}" srcOrd="1" destOrd="0" presId="urn:microsoft.com/office/officeart/2005/8/layout/hierarchy1"/>
    <dgm:cxn modelId="{7589EDAD-FF69-4A40-91B3-D9B9082D8104}" type="presParOf" srcId="{96AF78C1-49F7-4E5D-ACC2-7B9B78C045ED}" destId="{D6FA9369-E6D3-4011-BF2D-5E9E55C4362B}" srcOrd="0" destOrd="0" presId="urn:microsoft.com/office/officeart/2005/8/layout/hierarchy1"/>
    <dgm:cxn modelId="{66E81B4E-A554-477A-A0F8-8C6A4C9A9D36}" type="presParOf" srcId="{D6FA9369-E6D3-4011-BF2D-5E9E55C4362B}" destId="{957728E9-8D5E-4C23-8D0C-CA852389A816}" srcOrd="0" destOrd="0" presId="urn:microsoft.com/office/officeart/2005/8/layout/hierarchy1"/>
    <dgm:cxn modelId="{1A11F2C7-1375-40C9-B4D3-2A649C5BC857}" type="presParOf" srcId="{D6FA9369-E6D3-4011-BF2D-5E9E55C4362B}" destId="{C2AF9B27-41AA-4F3A-B75C-BEACEBF5904E}" srcOrd="1" destOrd="0" presId="urn:microsoft.com/office/officeart/2005/8/layout/hierarchy1"/>
    <dgm:cxn modelId="{24CDAD0E-9160-4290-883D-A5DFF8CDC5DA}" type="presParOf" srcId="{96AF78C1-49F7-4E5D-ACC2-7B9B78C045ED}" destId="{E4C33F89-361C-4579-8A80-54550D7F24C7}" srcOrd="1" destOrd="0" presId="urn:microsoft.com/office/officeart/2005/8/layout/hierarchy1"/>
    <dgm:cxn modelId="{252CC1B8-8B6A-4ED6-8ADB-579CEC6BB974}" type="presParOf" srcId="{DBD87E7B-363C-4C9E-BFBF-EE0AC908FB1E}" destId="{9005A938-D506-427D-960C-7EC75128C4E9}" srcOrd="2" destOrd="0" presId="urn:microsoft.com/office/officeart/2005/8/layout/hierarchy1"/>
    <dgm:cxn modelId="{4A637264-3C43-4391-8B6C-AECE6C7CC4B5}" type="presParOf" srcId="{9005A938-D506-427D-960C-7EC75128C4E9}" destId="{415EA4B9-1108-4668-80F9-8A83605E20A3}" srcOrd="0" destOrd="0" presId="urn:microsoft.com/office/officeart/2005/8/layout/hierarchy1"/>
    <dgm:cxn modelId="{78BF1E20-DC1D-4C77-BC0C-FAED0D22F79C}" type="presParOf" srcId="{415EA4B9-1108-4668-80F9-8A83605E20A3}" destId="{D4E5F744-0914-43E0-8AF1-058C0C8506F2}" srcOrd="0" destOrd="0" presId="urn:microsoft.com/office/officeart/2005/8/layout/hierarchy1"/>
    <dgm:cxn modelId="{AA98A2B5-A087-458B-9FCD-BC101F30CB0C}" type="presParOf" srcId="{415EA4B9-1108-4668-80F9-8A83605E20A3}" destId="{69DB103A-1714-462C-BB00-2D8BCC7A5541}" srcOrd="1" destOrd="0" presId="urn:microsoft.com/office/officeart/2005/8/layout/hierarchy1"/>
    <dgm:cxn modelId="{BEC3673C-B765-4808-A809-9ADFFDC87650}" type="presParOf" srcId="{9005A938-D506-427D-960C-7EC75128C4E9}" destId="{50093CC6-E001-4F49-98EA-557DE29AC29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FA35A-45C8-49D2-981D-D7EFA6C847D7}">
      <dsp:nvSpPr>
        <dsp:cNvPr id="0" name=""/>
        <dsp:cNvSpPr/>
      </dsp:nvSpPr>
      <dsp:spPr>
        <a:xfrm>
          <a:off x="56632" y="1535"/>
          <a:ext cx="1488995" cy="8933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What is a Title I school?</a:t>
          </a:r>
        </a:p>
      </dsp:txBody>
      <dsp:txXfrm>
        <a:off x="56632" y="1535"/>
        <a:ext cx="1488995" cy="893397"/>
      </dsp:txXfrm>
    </dsp:sp>
    <dsp:sp modelId="{B2CC86D3-C4ED-4993-92DB-DC2EC0E2861B}">
      <dsp:nvSpPr>
        <dsp:cNvPr id="0" name=""/>
        <dsp:cNvSpPr/>
      </dsp:nvSpPr>
      <dsp:spPr>
        <a:xfrm>
          <a:off x="1694528" y="1535"/>
          <a:ext cx="1488995" cy="8933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What are my rights?</a:t>
          </a:r>
        </a:p>
      </dsp:txBody>
      <dsp:txXfrm>
        <a:off x="1694528" y="1535"/>
        <a:ext cx="1488995" cy="893397"/>
      </dsp:txXfrm>
    </dsp:sp>
    <dsp:sp modelId="{8058E75D-1D6A-434C-BADC-0DDAFFCD6E58}">
      <dsp:nvSpPr>
        <dsp:cNvPr id="0" name=""/>
        <dsp:cNvSpPr/>
      </dsp:nvSpPr>
      <dsp:spPr>
        <a:xfrm>
          <a:off x="3332423" y="1535"/>
          <a:ext cx="1488995" cy="8933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What can Title I funds be used for?</a:t>
          </a:r>
        </a:p>
      </dsp:txBody>
      <dsp:txXfrm>
        <a:off x="3332423" y="1535"/>
        <a:ext cx="1488995" cy="893397"/>
      </dsp:txXfrm>
    </dsp:sp>
    <dsp:sp modelId="{BD63B151-F2D9-4D35-91C1-1E6C0EA8DABA}">
      <dsp:nvSpPr>
        <dsp:cNvPr id="0" name=""/>
        <dsp:cNvSpPr/>
      </dsp:nvSpPr>
      <dsp:spPr>
        <a:xfrm>
          <a:off x="4970318" y="1535"/>
          <a:ext cx="1488995" cy="8933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How does our school use Title I funds?</a:t>
          </a:r>
        </a:p>
      </dsp:txBody>
      <dsp:txXfrm>
        <a:off x="4970318" y="1535"/>
        <a:ext cx="1488995" cy="893397"/>
      </dsp:txXfrm>
    </dsp:sp>
    <dsp:sp modelId="{9E82D80B-39AC-4161-8638-B789D339E0D9}">
      <dsp:nvSpPr>
        <dsp:cNvPr id="0" name=""/>
        <dsp:cNvSpPr/>
      </dsp:nvSpPr>
      <dsp:spPr>
        <a:xfrm>
          <a:off x="56632" y="1043832"/>
          <a:ext cx="1488995" cy="8933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What is the SIP?</a:t>
          </a:r>
        </a:p>
      </dsp:txBody>
      <dsp:txXfrm>
        <a:off x="56632" y="1043832"/>
        <a:ext cx="1488995" cy="893397"/>
      </dsp:txXfrm>
    </dsp:sp>
    <dsp:sp modelId="{B30C1D09-D710-4957-ADFA-79B55F10E435}">
      <dsp:nvSpPr>
        <dsp:cNvPr id="0" name=""/>
        <dsp:cNvSpPr/>
      </dsp:nvSpPr>
      <dsp:spPr>
        <a:xfrm>
          <a:off x="1694528" y="1043832"/>
          <a:ext cx="1488995" cy="8933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What are our schoolwide program goals?</a:t>
          </a:r>
        </a:p>
      </dsp:txBody>
      <dsp:txXfrm>
        <a:off x="1694528" y="1043832"/>
        <a:ext cx="1488995" cy="893397"/>
      </dsp:txXfrm>
    </dsp:sp>
    <dsp:sp modelId="{64277E93-F82B-4D9A-AB10-0E86F5772D86}">
      <dsp:nvSpPr>
        <dsp:cNvPr id="0" name=""/>
        <dsp:cNvSpPr/>
      </dsp:nvSpPr>
      <dsp:spPr>
        <a:xfrm>
          <a:off x="3332423" y="1043832"/>
          <a:ext cx="1488995" cy="8933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How is parent and family engagement funded?</a:t>
          </a:r>
        </a:p>
      </dsp:txBody>
      <dsp:txXfrm>
        <a:off x="3332423" y="1043832"/>
        <a:ext cx="1488995" cy="893397"/>
      </dsp:txXfrm>
    </dsp:sp>
    <dsp:sp modelId="{2658E9E1-5D7D-485B-A48B-3D333F0EBA62}">
      <dsp:nvSpPr>
        <dsp:cNvPr id="0" name=""/>
        <dsp:cNvSpPr/>
      </dsp:nvSpPr>
      <dsp:spPr>
        <a:xfrm>
          <a:off x="4970318" y="1043832"/>
          <a:ext cx="1488995" cy="8933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What is the Parent and Family Engagement Policy?</a:t>
          </a:r>
        </a:p>
      </dsp:txBody>
      <dsp:txXfrm>
        <a:off x="4970318" y="1043832"/>
        <a:ext cx="1488995" cy="893397"/>
      </dsp:txXfrm>
    </dsp:sp>
    <dsp:sp modelId="{2BD8A275-C4B0-4ADF-BF60-98E848B90BF9}">
      <dsp:nvSpPr>
        <dsp:cNvPr id="0" name=""/>
        <dsp:cNvSpPr/>
      </dsp:nvSpPr>
      <dsp:spPr>
        <a:xfrm>
          <a:off x="56632" y="2086129"/>
          <a:ext cx="1488995" cy="8933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What is the School-Parent Compact?</a:t>
          </a:r>
        </a:p>
      </dsp:txBody>
      <dsp:txXfrm>
        <a:off x="56632" y="2086129"/>
        <a:ext cx="1488995" cy="893397"/>
      </dsp:txXfrm>
    </dsp:sp>
    <dsp:sp modelId="{3E9250A7-664C-47C6-A158-0DD85691DFE4}">
      <dsp:nvSpPr>
        <dsp:cNvPr id="0" name=""/>
        <dsp:cNvSpPr/>
      </dsp:nvSpPr>
      <dsp:spPr>
        <a:xfrm>
          <a:off x="1694528" y="2086129"/>
          <a:ext cx="1488995" cy="8933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What curriculum does our school use?</a:t>
          </a:r>
        </a:p>
      </dsp:txBody>
      <dsp:txXfrm>
        <a:off x="1694528" y="2086129"/>
        <a:ext cx="1488995" cy="893397"/>
      </dsp:txXfrm>
    </dsp:sp>
    <dsp:sp modelId="{8E4AA114-9C9E-4BF5-8D35-B2EA076BC8D8}">
      <dsp:nvSpPr>
        <dsp:cNvPr id="0" name=""/>
        <dsp:cNvSpPr/>
      </dsp:nvSpPr>
      <dsp:spPr>
        <a:xfrm>
          <a:off x="3332423" y="2086129"/>
          <a:ext cx="1488995" cy="8933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What tests will my child be taking?</a:t>
          </a:r>
        </a:p>
      </dsp:txBody>
      <dsp:txXfrm>
        <a:off x="3332423" y="2086129"/>
        <a:ext cx="1488995" cy="893397"/>
      </dsp:txXfrm>
    </dsp:sp>
    <dsp:sp modelId="{9E94F95B-C3D9-42B5-A794-FD8A71C9645C}">
      <dsp:nvSpPr>
        <dsp:cNvPr id="0" name=""/>
        <dsp:cNvSpPr/>
      </dsp:nvSpPr>
      <dsp:spPr>
        <a:xfrm>
          <a:off x="4970318" y="2086129"/>
          <a:ext cx="1488995" cy="8933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How can I be involved?</a:t>
          </a:r>
        </a:p>
      </dsp:txBody>
      <dsp:txXfrm>
        <a:off x="4970318" y="2086129"/>
        <a:ext cx="1488995" cy="893397"/>
      </dsp:txXfrm>
    </dsp:sp>
    <dsp:sp modelId="{8D327651-6BA1-4EAE-8993-66287C5BC6CE}">
      <dsp:nvSpPr>
        <dsp:cNvPr id="0" name=""/>
        <dsp:cNvSpPr/>
      </dsp:nvSpPr>
      <dsp:spPr>
        <a:xfrm>
          <a:off x="2513475" y="3128426"/>
          <a:ext cx="1488995" cy="8933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Who can I contact for help?</a:t>
          </a:r>
        </a:p>
      </dsp:txBody>
      <dsp:txXfrm>
        <a:off x="2513475" y="3128426"/>
        <a:ext cx="1488995" cy="893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79BB5-6A06-41DD-97DD-3FF1EBFAA858}">
      <dsp:nvSpPr>
        <dsp:cNvPr id="0" name=""/>
        <dsp:cNvSpPr/>
      </dsp:nvSpPr>
      <dsp:spPr>
        <a:xfrm>
          <a:off x="0" y="84555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F6E98-38A4-457A-833A-25B6A38DC717}">
      <dsp:nvSpPr>
        <dsp:cNvPr id="0" name=""/>
        <dsp:cNvSpPr/>
      </dsp:nvSpPr>
      <dsp:spPr>
        <a:xfrm>
          <a:off x="314325" y="114416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Any district with a Title I allocation exceeding $500,000 is required by law to set aside 1% of it’s Title I allocation for parent and family engagement.</a:t>
          </a:r>
        </a:p>
      </dsp:txBody>
      <dsp:txXfrm>
        <a:off x="366939" y="1196774"/>
        <a:ext cx="2723696" cy="1691139"/>
      </dsp:txXfrm>
    </dsp:sp>
    <dsp:sp modelId="{957728E9-8D5E-4C23-8D0C-CA852389A816}">
      <dsp:nvSpPr>
        <dsp:cNvPr id="0" name=""/>
        <dsp:cNvSpPr/>
      </dsp:nvSpPr>
      <dsp:spPr>
        <a:xfrm>
          <a:off x="3457574" y="84555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F9B27-41AA-4F3A-B75C-BEACEBF5904E}">
      <dsp:nvSpPr>
        <dsp:cNvPr id="0" name=""/>
        <dsp:cNvSpPr/>
      </dsp:nvSpPr>
      <dsp:spPr>
        <a:xfrm>
          <a:off x="3771899" y="114416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Of that 1%, 10% may be reserved at the district for system-wide initiatives related to parent and family engagement.  The remaining 90% must be allocated to all Title I schools in the district.  </a:t>
          </a:r>
        </a:p>
      </dsp:txBody>
      <dsp:txXfrm>
        <a:off x="3824513" y="1196774"/>
        <a:ext cx="2723696" cy="1691139"/>
      </dsp:txXfrm>
    </dsp:sp>
    <dsp:sp modelId="{D4E5F744-0914-43E0-8AF1-058C0C8506F2}">
      <dsp:nvSpPr>
        <dsp:cNvPr id="0" name=""/>
        <dsp:cNvSpPr/>
      </dsp:nvSpPr>
      <dsp:spPr>
        <a:xfrm>
          <a:off x="6915149" y="84555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DB103A-1714-462C-BB00-2D8BCC7A5541}">
      <dsp:nvSpPr>
        <dsp:cNvPr id="0" name=""/>
        <dsp:cNvSpPr/>
      </dsp:nvSpPr>
      <dsp:spPr>
        <a:xfrm>
          <a:off x="7229475" y="114416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You, as Title I parents and family members, have the right to be involved in how this money is spent.</a:t>
          </a:r>
        </a:p>
      </dsp:txBody>
      <dsp:txXfrm>
        <a:off x="7282089" y="1196774"/>
        <a:ext cx="2723696" cy="16911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64E213-8F3B-44C1-AEE8-8A41C7E4574C}" type="datetimeFigureOut">
              <a:rPr lang="en-US" smtClean="0"/>
              <a:t>9/13/2024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E967ED-20B3-4625-9C5E-14860AE89431}" type="slidenum">
              <a:rPr lang="en-US" smtClean="0"/>
              <a:t>‹#›</a:t>
            </a:fld>
            <a:endParaRPr lang="en-US"/>
          </a:p>
        </p:txBody>
      </p:sp>
    </p:spTree>
    <p:extLst>
      <p:ext uri="{BB962C8B-B14F-4D97-AF65-F5344CB8AC3E}">
        <p14:creationId xmlns:p14="http://schemas.microsoft.com/office/powerpoint/2010/main" val="2680288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8B3F6-0CE9-41E2-A5A3-E220D8B77051}" type="datetimeFigureOut">
              <a:rPr lang="en-US" smtClean="0"/>
              <a:t>9/13/2024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01736-5FBA-4C56-8655-0B838380222B}" type="slidenum">
              <a:rPr lang="en-US" smtClean="0"/>
              <a:t>‹#›</a:t>
            </a:fld>
            <a:endParaRPr lang="en-US"/>
          </a:p>
        </p:txBody>
      </p:sp>
    </p:spTree>
    <p:extLst>
      <p:ext uri="{BB962C8B-B14F-4D97-AF65-F5344CB8AC3E}">
        <p14:creationId xmlns:p14="http://schemas.microsoft.com/office/powerpoint/2010/main" val="142650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A01736-5FBA-4C56-8655-0B838380222B}" type="slidenum">
              <a:rPr lang="en-US" smtClean="0"/>
              <a:t>2</a:t>
            </a:fld>
            <a:endParaRPr lang="en-US"/>
          </a:p>
        </p:txBody>
      </p:sp>
    </p:spTree>
    <p:extLst>
      <p:ext uri="{BB962C8B-B14F-4D97-AF65-F5344CB8AC3E}">
        <p14:creationId xmlns:p14="http://schemas.microsoft.com/office/powerpoint/2010/main" val="1923156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 sure to thank</a:t>
            </a:r>
            <a:r>
              <a:rPr lang="en-US" baseline="0"/>
              <a:t> families for their time.</a:t>
            </a:r>
          </a:p>
          <a:p>
            <a:r>
              <a:rPr lang="en-US"/>
              <a:t>Move this slide to the end if additional slides are added.</a:t>
            </a:r>
          </a:p>
        </p:txBody>
      </p:sp>
      <p:sp>
        <p:nvSpPr>
          <p:cNvPr id="4" name="Slide Number Placeholder 3"/>
          <p:cNvSpPr>
            <a:spLocks noGrp="1"/>
          </p:cNvSpPr>
          <p:nvPr>
            <p:ph type="sldNum" sz="quarter" idx="10"/>
          </p:nvPr>
        </p:nvSpPr>
        <p:spPr/>
        <p:txBody>
          <a:bodyPr/>
          <a:lstStyle/>
          <a:p>
            <a:fld id="{99A01736-5FBA-4C56-8655-0B838380222B}" type="slidenum">
              <a:rPr lang="en-US" smtClean="0"/>
              <a:t>25</a:t>
            </a:fld>
            <a:endParaRPr lang="en-US"/>
          </a:p>
        </p:txBody>
      </p:sp>
    </p:spTree>
    <p:extLst>
      <p:ext uri="{BB962C8B-B14F-4D97-AF65-F5344CB8AC3E}">
        <p14:creationId xmlns:p14="http://schemas.microsoft.com/office/powerpoint/2010/main" val="212558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A01736-5FBA-4C56-8655-0B838380222B}" type="slidenum">
              <a:rPr lang="en-US" smtClean="0"/>
              <a:t>3</a:t>
            </a:fld>
            <a:endParaRPr lang="en-US"/>
          </a:p>
        </p:txBody>
      </p:sp>
    </p:spTree>
    <p:extLst>
      <p:ext uri="{BB962C8B-B14F-4D97-AF65-F5344CB8AC3E}">
        <p14:creationId xmlns:p14="http://schemas.microsoft.com/office/powerpoint/2010/main" val="289582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OPTIONAL SLIDE</a:t>
            </a:r>
          </a:p>
          <a:p>
            <a:endParaRPr lang="en-US"/>
          </a:p>
        </p:txBody>
      </p:sp>
      <p:sp>
        <p:nvSpPr>
          <p:cNvPr id="4" name="Slide Number Placeholder 3"/>
          <p:cNvSpPr>
            <a:spLocks noGrp="1"/>
          </p:cNvSpPr>
          <p:nvPr>
            <p:ph type="sldNum" sz="quarter" idx="10"/>
          </p:nvPr>
        </p:nvSpPr>
        <p:spPr/>
        <p:txBody>
          <a:bodyPr/>
          <a:lstStyle/>
          <a:p>
            <a:fld id="{99A01736-5FBA-4C56-8655-0B838380222B}" type="slidenum">
              <a:rPr lang="en-US" smtClean="0"/>
              <a:t>15</a:t>
            </a:fld>
            <a:endParaRPr lang="en-US"/>
          </a:p>
        </p:txBody>
      </p:sp>
    </p:spTree>
    <p:extLst>
      <p:ext uri="{BB962C8B-B14F-4D97-AF65-F5344CB8AC3E}">
        <p14:creationId xmlns:p14="http://schemas.microsoft.com/office/powerpoint/2010/main" val="161310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OPTIONAL SLIDE</a:t>
            </a:r>
          </a:p>
          <a:p>
            <a:r>
              <a:rPr lang="en-US"/>
              <a:t>For more information</a:t>
            </a:r>
            <a:r>
              <a:rPr lang="en-US" baseline="0"/>
              <a:t> see: https://www.tn.gov/education/data/accountability/2017-school-accountability.html </a:t>
            </a:r>
            <a:endParaRPr lang="en-US"/>
          </a:p>
        </p:txBody>
      </p:sp>
      <p:sp>
        <p:nvSpPr>
          <p:cNvPr id="4" name="Slide Number Placeholder 3"/>
          <p:cNvSpPr>
            <a:spLocks noGrp="1"/>
          </p:cNvSpPr>
          <p:nvPr>
            <p:ph type="sldNum" sz="quarter" idx="10"/>
          </p:nvPr>
        </p:nvSpPr>
        <p:spPr/>
        <p:txBody>
          <a:bodyPr/>
          <a:lstStyle/>
          <a:p>
            <a:fld id="{99A01736-5FBA-4C56-8655-0B838380222B}" type="slidenum">
              <a:rPr lang="en-US" smtClean="0"/>
              <a:t>19</a:t>
            </a:fld>
            <a:endParaRPr lang="en-US"/>
          </a:p>
        </p:txBody>
      </p:sp>
    </p:spTree>
    <p:extLst>
      <p:ext uri="{BB962C8B-B14F-4D97-AF65-F5344CB8AC3E}">
        <p14:creationId xmlns:p14="http://schemas.microsoft.com/office/powerpoint/2010/main" val="2288087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OPTIONAL SLIDE</a:t>
            </a:r>
          </a:p>
          <a:p>
            <a:endParaRPr lang="en-US"/>
          </a:p>
        </p:txBody>
      </p:sp>
      <p:sp>
        <p:nvSpPr>
          <p:cNvPr id="4" name="Slide Number Placeholder 3"/>
          <p:cNvSpPr>
            <a:spLocks noGrp="1"/>
          </p:cNvSpPr>
          <p:nvPr>
            <p:ph type="sldNum" sz="quarter" idx="10"/>
          </p:nvPr>
        </p:nvSpPr>
        <p:spPr/>
        <p:txBody>
          <a:bodyPr/>
          <a:lstStyle/>
          <a:p>
            <a:fld id="{99A01736-5FBA-4C56-8655-0B838380222B}" type="slidenum">
              <a:rPr lang="en-US" smtClean="0"/>
              <a:t>20</a:t>
            </a:fld>
            <a:endParaRPr lang="en-US"/>
          </a:p>
        </p:txBody>
      </p:sp>
    </p:spTree>
    <p:extLst>
      <p:ext uri="{BB962C8B-B14F-4D97-AF65-F5344CB8AC3E}">
        <p14:creationId xmlns:p14="http://schemas.microsoft.com/office/powerpoint/2010/main" val="3277560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OPTIONAL SLIDE</a:t>
            </a:r>
          </a:p>
          <a:p>
            <a:endParaRPr lang="en-US"/>
          </a:p>
        </p:txBody>
      </p:sp>
      <p:sp>
        <p:nvSpPr>
          <p:cNvPr id="4" name="Slide Number Placeholder 3"/>
          <p:cNvSpPr>
            <a:spLocks noGrp="1"/>
          </p:cNvSpPr>
          <p:nvPr>
            <p:ph type="sldNum" sz="quarter" idx="10"/>
          </p:nvPr>
        </p:nvSpPr>
        <p:spPr/>
        <p:txBody>
          <a:bodyPr/>
          <a:lstStyle/>
          <a:p>
            <a:fld id="{99A01736-5FBA-4C56-8655-0B838380222B}" type="slidenum">
              <a:rPr lang="en-US" smtClean="0"/>
              <a:t>21</a:t>
            </a:fld>
            <a:endParaRPr lang="en-US"/>
          </a:p>
        </p:txBody>
      </p:sp>
    </p:spTree>
    <p:extLst>
      <p:ext uri="{BB962C8B-B14F-4D97-AF65-F5344CB8AC3E}">
        <p14:creationId xmlns:p14="http://schemas.microsoft.com/office/powerpoint/2010/main" val="3660223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OPTIONAL SLIDE</a:t>
            </a:r>
          </a:p>
          <a:p>
            <a:endParaRPr lang="en-US"/>
          </a:p>
        </p:txBody>
      </p:sp>
      <p:sp>
        <p:nvSpPr>
          <p:cNvPr id="4" name="Slide Number Placeholder 3"/>
          <p:cNvSpPr>
            <a:spLocks noGrp="1"/>
          </p:cNvSpPr>
          <p:nvPr>
            <p:ph type="sldNum" sz="quarter" idx="10"/>
          </p:nvPr>
        </p:nvSpPr>
        <p:spPr/>
        <p:txBody>
          <a:bodyPr/>
          <a:lstStyle/>
          <a:p>
            <a:fld id="{99A01736-5FBA-4C56-8655-0B838380222B}" type="slidenum">
              <a:rPr lang="en-US" smtClean="0"/>
              <a:t>22</a:t>
            </a:fld>
            <a:endParaRPr lang="en-US"/>
          </a:p>
        </p:txBody>
      </p:sp>
    </p:spTree>
    <p:extLst>
      <p:ext uri="{BB962C8B-B14F-4D97-AF65-F5344CB8AC3E}">
        <p14:creationId xmlns:p14="http://schemas.microsoft.com/office/powerpoint/2010/main" val="4278944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OPTIONAL SLIDE</a:t>
            </a:r>
          </a:p>
          <a:p>
            <a:endParaRPr lang="en-US"/>
          </a:p>
        </p:txBody>
      </p:sp>
      <p:sp>
        <p:nvSpPr>
          <p:cNvPr id="4" name="Slide Number Placeholder 3"/>
          <p:cNvSpPr>
            <a:spLocks noGrp="1"/>
          </p:cNvSpPr>
          <p:nvPr>
            <p:ph type="sldNum" sz="quarter" idx="10"/>
          </p:nvPr>
        </p:nvSpPr>
        <p:spPr/>
        <p:txBody>
          <a:bodyPr/>
          <a:lstStyle/>
          <a:p>
            <a:fld id="{99A01736-5FBA-4C56-8655-0B838380222B}" type="slidenum">
              <a:rPr lang="en-US" smtClean="0"/>
              <a:t>23</a:t>
            </a:fld>
            <a:endParaRPr lang="en-US"/>
          </a:p>
        </p:txBody>
      </p:sp>
    </p:spTree>
    <p:extLst>
      <p:ext uri="{BB962C8B-B14F-4D97-AF65-F5344CB8AC3E}">
        <p14:creationId xmlns:p14="http://schemas.microsoft.com/office/powerpoint/2010/main" val="2452527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OPTIONAL SLIDE</a:t>
            </a:r>
          </a:p>
          <a:p>
            <a:endParaRPr lang="en-US"/>
          </a:p>
        </p:txBody>
      </p:sp>
      <p:sp>
        <p:nvSpPr>
          <p:cNvPr id="4" name="Slide Number Placeholder 3"/>
          <p:cNvSpPr>
            <a:spLocks noGrp="1"/>
          </p:cNvSpPr>
          <p:nvPr>
            <p:ph type="sldNum" sz="quarter" idx="10"/>
          </p:nvPr>
        </p:nvSpPr>
        <p:spPr/>
        <p:txBody>
          <a:bodyPr/>
          <a:lstStyle/>
          <a:p>
            <a:fld id="{99A01736-5FBA-4C56-8655-0B838380222B}" type="slidenum">
              <a:rPr lang="en-US" smtClean="0"/>
              <a:t>24</a:t>
            </a:fld>
            <a:endParaRPr lang="en-US"/>
          </a:p>
        </p:txBody>
      </p:sp>
    </p:spTree>
    <p:extLst>
      <p:ext uri="{BB962C8B-B14F-4D97-AF65-F5344CB8AC3E}">
        <p14:creationId xmlns:p14="http://schemas.microsoft.com/office/powerpoint/2010/main" val="3567086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5400" spc="-50" baseline="0">
                <a:solidFill>
                  <a:schemeClr val="tx1">
                    <a:lumMod val="85000"/>
                    <a:lumOff val="15000"/>
                  </a:schemeClr>
                </a:solidFill>
                <a:latin typeface="Georgia" panose="02040502050405020303" pitchFamily="18" charset="0"/>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Footer Placeholder 4"/>
          <p:cNvSpPr>
            <a:spLocks noGrp="1"/>
          </p:cNvSpPr>
          <p:nvPr>
            <p:ph type="ftr" sz="quarter" idx="11"/>
          </p:nvPr>
        </p:nvSpPr>
        <p:spPr>
          <a:xfrm>
            <a:off x="1896243" y="6401023"/>
            <a:ext cx="8460474" cy="365125"/>
          </a:xfrm>
        </p:spPr>
        <p:txBody>
          <a:bodyPr/>
          <a:lstStyle>
            <a:lvl1pPr>
              <a:defRPr sz="1100" b="1" i="1">
                <a:latin typeface="Arial" panose="020B0604020202020204" pitchFamily="34" charset="0"/>
                <a:cs typeface="Arial" panose="020B0604020202020204" pitchFamily="34" charset="0"/>
              </a:defRPr>
            </a:lvl1pPr>
          </a:lstStyle>
          <a:p>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01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CCB052-2EB6-4C23-97A3-852E0D5D16D6}" type="datetime1">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40298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819EF0-2ABF-4718-860B-25DEDE8F505F}" type="datetime1">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5280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normAutofit/>
          </a:bodyPr>
          <a:lstStyle>
            <a:lvl1pPr marL="457200" indent="-457200">
              <a:buSzPct val="100000"/>
              <a:buFont typeface="Wingdings" panose="05000000000000000000" pitchFamily="2" charset="2"/>
              <a:buChar char="§"/>
              <a:defRPr sz="2200">
                <a:latin typeface="Arial" panose="020B0604020202020204" pitchFamily="34" charset="0"/>
                <a:cs typeface="Arial" panose="020B0604020202020204" pitchFamily="34" charset="0"/>
              </a:defRPr>
            </a:lvl1pPr>
            <a:lvl2pPr marL="569913" indent="-342900">
              <a:buFont typeface="Wingdings" panose="05000000000000000000" pitchFamily="2" charset="2"/>
              <a:buChar char="§"/>
              <a:defRPr sz="2000">
                <a:latin typeface="Arial" panose="020B0604020202020204" pitchFamily="34" charset="0"/>
                <a:cs typeface="Arial" panose="020B0604020202020204" pitchFamily="34" charset="0"/>
              </a:defRPr>
            </a:lvl2pPr>
            <a:lvl3pPr marL="741363" indent="-285750">
              <a:buFont typeface="Wingdings" panose="05000000000000000000" pitchFamily="2" charset="2"/>
              <a:buChar char="§"/>
              <a:defRPr sz="2000">
                <a:latin typeface="Arial" panose="020B0604020202020204" pitchFamily="34" charset="0"/>
                <a:cs typeface="Arial" panose="020B0604020202020204" pitchFamily="34" charset="0"/>
              </a:defRPr>
            </a:lvl3pPr>
            <a:lvl4pPr marL="966788" indent="-285750">
              <a:buFont typeface="Wingdings" panose="05000000000000000000" pitchFamily="2" charset="2"/>
              <a:buChar char="§"/>
              <a:defRPr sz="2000">
                <a:latin typeface="Arial" panose="020B0604020202020204" pitchFamily="34" charset="0"/>
                <a:cs typeface="Arial" panose="020B0604020202020204" pitchFamily="34" charset="0"/>
              </a:defRPr>
            </a:lvl4pPr>
            <a:lvl5pPr marL="1206500" indent="-285750">
              <a:buFont typeface="Wingdings" panose="05000000000000000000" pitchFamily="2" charset="2"/>
              <a:buChar cha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89C1D5-2B3A-4549-AD89-056D591A9B50}" type="datetime1">
              <a:rPr lang="en-US" smtClean="0"/>
              <a:t>9/13/2024</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
        <p:nvSpPr>
          <p:cNvPr id="7" name="Footer Placeholder 4"/>
          <p:cNvSpPr txBox="1">
            <a:spLocks/>
          </p:cNvSpPr>
          <p:nvPr userDrawn="1"/>
        </p:nvSpPr>
        <p:spPr>
          <a:xfrm>
            <a:off x="1896243" y="6401023"/>
            <a:ext cx="8460474" cy="365125"/>
          </a:xfrm>
          <a:prstGeom prst="rect">
            <a:avLst/>
          </a:prstGeom>
        </p:spPr>
        <p:txBody>
          <a:bodyPr vert="horz" lIns="91440" tIns="45720" rIns="91440" bIns="45720" rtlCol="0" anchor="ctr"/>
          <a:lstStyle>
            <a:defPPr>
              <a:defRPr lang="en-US"/>
            </a:defPPr>
            <a:lvl1pPr marL="0" algn="ctr" defTabSz="457200" rtl="0" eaLnBrk="1" latinLnBrk="0" hangingPunct="1">
              <a:defRPr sz="1100" b="1" i="1"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00290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5400" b="0">
                <a:solidFill>
                  <a:schemeClr val="tx1">
                    <a:lumMod val="85000"/>
                    <a:lumOff val="15000"/>
                  </a:schemeClr>
                </a:solidFill>
                <a:latin typeface="Georgia" panose="02040502050405020303" pitchFamily="18" charset="0"/>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93961-5508-4105-9E76-048920C42FE6}" type="datetime1">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txBox="1">
            <a:spLocks/>
          </p:cNvSpPr>
          <p:nvPr userDrawn="1"/>
        </p:nvSpPr>
        <p:spPr>
          <a:xfrm>
            <a:off x="1896243" y="6401023"/>
            <a:ext cx="8460474" cy="365125"/>
          </a:xfrm>
          <a:prstGeom prst="rect">
            <a:avLst/>
          </a:prstGeom>
        </p:spPr>
        <p:txBody>
          <a:bodyPr vert="horz" lIns="91440" tIns="45720" rIns="91440" bIns="45720" rtlCol="0" anchor="ctr"/>
          <a:lstStyle>
            <a:defPPr>
              <a:defRPr lang="en-US"/>
            </a:defPPr>
            <a:lvl1pPr marL="0" algn="ctr" defTabSz="457200" rtl="0" eaLnBrk="1" latinLnBrk="0" hangingPunct="1">
              <a:defRPr sz="1100" b="1" i="1"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56431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C6EF12-5C40-477E-ACB9-83FC221E3E92}" type="datetime1">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50406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4728FE-7D17-4B40-8E02-FEC87CD3EBE5}" type="datetime1">
              <a:rPr lang="en-US" smtClean="0"/>
              <a:t>9/13/2024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85742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7D3BD5-59AB-4A34-AB26-4717B345B9A3}" type="datetime1">
              <a:rPr lang="en-US" smtClean="0"/>
              <a:t>9/13/2024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9375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339923-B1D9-4489-A159-4E70B4CC19CD}" type="datetime1">
              <a:rPr lang="en-US" smtClean="0"/>
              <a:t>9/13/2024</a:t>
            </a:fld>
            <a:endParaRPr lang="en-US"/>
          </a:p>
        </p:txBody>
      </p:sp>
      <p:sp>
        <p:nvSpPr>
          <p:cNvPr id="8" name="Footer Placeholder 7"/>
          <p:cNvSpPr>
            <a:spLocks noGrp="1"/>
          </p:cNvSpPr>
          <p:nvPr>
            <p:ph type="ftr" sz="quarter" idx="11"/>
          </p:nvPr>
        </p:nvSpPr>
        <p:spPr/>
        <p:txBody>
          <a:bodyPr/>
          <a:lstStyle>
            <a:lvl1pPr>
              <a:defRPr sz="1100" b="1" i="1">
                <a:solidFill>
                  <a:srgbClr val="FFFFFF"/>
                </a:solidFill>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64175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2A8E0C1-420F-451F-97BF-2F3DB7AE854F}" type="datetime1">
              <a:rPr lang="en-US" smtClean="0"/>
              <a:t>9/13/2024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37068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4AF5B0-9B63-4822-8565-36C65C8088BC}" type="datetime1">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2998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5AAA0C0-4914-4A4C-A380-48F2C02D8E06}" type="datetime1">
              <a:rPr lang="en-US" smtClean="0"/>
              <a:t>9/13/2024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100" b="1" i="1" cap="all" baseline="0">
                <a:solidFill>
                  <a:srgbClr val="FFFFFF"/>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44421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Georgia" panose="02040502050405020303" pitchFamily="18" charset="0"/>
          <a:ea typeface="+mj-ea"/>
          <a:cs typeface="+mj-cs"/>
        </a:defRPr>
      </a:lvl1pPr>
    </p:titleStyle>
    <p:bodyStyle>
      <a:lvl1pPr marL="91440" indent="-91440" algn="l" defTabSz="914400" rtl="0" eaLnBrk="1" latinLnBrk="0" hangingPunct="1">
        <a:lnSpc>
          <a:spcPct val="90000"/>
        </a:lnSpc>
        <a:spcBef>
          <a:spcPts val="1200"/>
        </a:spcBef>
        <a:spcAft>
          <a:spcPts val="200"/>
        </a:spcAft>
        <a:buClrTx/>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chools.scsk12.org/manassas-hs" TargetMode="External"/><Relationship Id="rId2" Type="http://schemas.openxmlformats.org/officeDocument/2006/relationships/hyperlink" Target="http://www.scsk12.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chools.scsk12.org/manassas-h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measuretn.gov:444/ReportCar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afsce.site-ym.com/page/defini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329744"/>
            <a:ext cx="10058400" cy="3566160"/>
          </a:xfrm>
        </p:spPr>
        <p:txBody>
          <a:bodyPr>
            <a:normAutofit/>
          </a:bodyPr>
          <a:lstStyle/>
          <a:p>
            <a:pPr algn="ctr"/>
            <a:r>
              <a:rPr lang="en-US" sz="6000" b="1">
                <a:solidFill>
                  <a:srgbClr val="FFC000"/>
                </a:solidFill>
                <a:latin typeface="Arial"/>
                <a:cs typeface="Arial"/>
              </a:rPr>
              <a:t>2024-2025 </a:t>
            </a:r>
            <a:br>
              <a:rPr lang="en-US" sz="6000" b="1">
                <a:solidFill>
                  <a:srgbClr val="FFC000"/>
                </a:solidFill>
                <a:latin typeface="Arial" panose="020B0604020202020204" pitchFamily="34" charset="0"/>
                <a:cs typeface="Arial" panose="020B0604020202020204" pitchFamily="34" charset="0"/>
              </a:rPr>
            </a:br>
            <a:r>
              <a:rPr lang="en-US" sz="6000">
                <a:latin typeface="Arial"/>
                <a:cs typeface="Arial"/>
              </a:rPr>
              <a:t>Annual Title I &amp; Family Engagement Meeting</a:t>
            </a:r>
          </a:p>
        </p:txBody>
      </p:sp>
      <p:sp>
        <p:nvSpPr>
          <p:cNvPr id="3" name="Subtitle 2"/>
          <p:cNvSpPr>
            <a:spLocks noGrp="1"/>
          </p:cNvSpPr>
          <p:nvPr>
            <p:ph type="subTitle" idx="1"/>
          </p:nvPr>
        </p:nvSpPr>
        <p:spPr>
          <a:xfrm>
            <a:off x="1100051" y="4455620"/>
            <a:ext cx="10058400" cy="1487979"/>
          </a:xfrm>
        </p:spPr>
        <p:txBody>
          <a:bodyPr vert="horz" lIns="91440" tIns="45720" rIns="91440" bIns="45720" rtlCol="0" anchor="t">
            <a:normAutofit/>
          </a:bodyPr>
          <a:lstStyle/>
          <a:p>
            <a:r>
              <a:rPr lang="en-US" cap="none" dirty="0">
                <a:solidFill>
                  <a:srgbClr val="FFC000"/>
                </a:solidFill>
                <a:latin typeface="Arial"/>
                <a:cs typeface="Arial"/>
              </a:rPr>
              <a:t>MANASSAS HIGH SCHOOL</a:t>
            </a:r>
            <a:endParaRPr lang="en-US">
              <a:solidFill>
                <a:srgbClr val="FFC000"/>
              </a:solidFill>
            </a:endParaRPr>
          </a:p>
          <a:p>
            <a:r>
              <a:rPr lang="en-US" cap="none" dirty="0">
                <a:solidFill>
                  <a:srgbClr val="FFC000"/>
                </a:solidFill>
                <a:latin typeface="Arial"/>
                <a:cs typeface="Arial"/>
              </a:rPr>
              <a:t>Tierney Armour</a:t>
            </a:r>
            <a:endParaRPr lang="en-US" cap="none" dirty="0"/>
          </a:p>
        </p:txBody>
      </p:sp>
      <p:sp>
        <p:nvSpPr>
          <p:cNvPr id="4" name="TextBox 3"/>
          <p:cNvSpPr txBox="1"/>
          <p:nvPr/>
        </p:nvSpPr>
        <p:spPr>
          <a:xfrm>
            <a:off x="8581053" y="5943599"/>
            <a:ext cx="3610947" cy="369332"/>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9/5/2024</a:t>
            </a:r>
          </a:p>
        </p:txBody>
      </p:sp>
      <p:pic>
        <p:nvPicPr>
          <p:cNvPr id="5122" name="Picture 2" descr="Manassas High / Homepage">
            <a:extLst>
              <a:ext uri="{FF2B5EF4-FFF2-40B4-BE49-F238E27FC236}">
                <a16:creationId xmlns:a16="http://schemas.microsoft.com/office/drawing/2014/main" id="{FF895B20-CDF1-33F9-5B51-E2E1DC0CC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4451897"/>
            <a:ext cx="3048000"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48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a:solidFill>
                  <a:srgbClr val="00B0F0"/>
                </a:solidFill>
                <a:latin typeface="Arial"/>
                <a:cs typeface="Arial"/>
              </a:rPr>
              <a:t>How is parent and family engagement funded?</a:t>
            </a:r>
          </a:p>
        </p:txBody>
      </p:sp>
      <p:sp>
        <p:nvSpPr>
          <p:cNvPr id="4" name="Slide Number Placeholder 3"/>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10</a:t>
            </a:fld>
            <a:endParaRPr lang="en-US"/>
          </a:p>
        </p:txBody>
      </p:sp>
      <p:graphicFrame>
        <p:nvGraphicFramePr>
          <p:cNvPr id="6" name="Content Placeholder 2">
            <a:extLst>
              <a:ext uri="{FF2B5EF4-FFF2-40B4-BE49-F238E27FC236}">
                <a16:creationId xmlns:a16="http://schemas.microsoft.com/office/drawing/2014/main" id="{C58E56CE-BE73-6AEC-E84C-DD44780C90A6}"/>
              </a:ext>
            </a:extLst>
          </p:cNvPr>
          <p:cNvGraphicFramePr>
            <a:graphicFrameLocks noGrp="1"/>
          </p:cNvGraphicFramePr>
          <p:nvPr>
            <p:ph idx="1"/>
            <p:extLst>
              <p:ext uri="{D42A27DB-BD31-4B8C-83A1-F6EECF244321}">
                <p14:modId xmlns:p14="http://schemas.microsoft.com/office/powerpoint/2010/main" val="336172813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5" name="Picture 74" descr="A tiger head with yellow text&#10;&#10;Description automatically generated">
            <a:extLst>
              <a:ext uri="{FF2B5EF4-FFF2-40B4-BE49-F238E27FC236}">
                <a16:creationId xmlns:a16="http://schemas.microsoft.com/office/drawing/2014/main" id="{49AB2AE3-F446-FEE6-E0A2-E556C8254E97}"/>
              </a:ext>
            </a:extLst>
          </p:cNvPr>
          <p:cNvPicPr>
            <a:picLocks noChangeAspect="1"/>
          </p:cNvPicPr>
          <p:nvPr/>
        </p:nvPicPr>
        <p:blipFill>
          <a:blip r:embed="rId7"/>
          <a:stretch>
            <a:fillRect/>
          </a:stretch>
        </p:blipFill>
        <p:spPr>
          <a:xfrm>
            <a:off x="9356756" y="5404198"/>
            <a:ext cx="2743200" cy="1345883"/>
          </a:xfrm>
          <a:prstGeom prst="rect">
            <a:avLst/>
          </a:prstGeom>
        </p:spPr>
      </p:pic>
    </p:spTree>
    <p:extLst>
      <p:ext uri="{BB962C8B-B14F-4D97-AF65-F5344CB8AC3E}">
        <p14:creationId xmlns:p14="http://schemas.microsoft.com/office/powerpoint/2010/main" val="664044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7078" y="516836"/>
            <a:ext cx="3100136" cy="1960234"/>
          </a:xfrm>
        </p:spPr>
        <p:txBody>
          <a:bodyPr>
            <a:normAutofit/>
          </a:bodyPr>
          <a:lstStyle/>
          <a:p>
            <a:r>
              <a:rPr lang="en-US" sz="3100">
                <a:solidFill>
                  <a:srgbClr val="00B0F0"/>
                </a:solidFill>
                <a:latin typeface="Arial"/>
                <a:cs typeface="Arial"/>
              </a:rPr>
              <a:t>What is a Parent and Family Engagement Policy?</a:t>
            </a:r>
          </a:p>
        </p:txBody>
      </p:sp>
      <p:cxnSp>
        <p:nvCxnSpPr>
          <p:cNvPr id="17" name="Straight Connector 11">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7432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2370" y="2790855"/>
            <a:ext cx="5794129" cy="3311766"/>
          </a:xfrm>
        </p:spPr>
        <p:txBody>
          <a:bodyPr>
            <a:normAutofit fontScale="85000" lnSpcReduction="10000"/>
          </a:bodyPr>
          <a:lstStyle/>
          <a:p>
            <a:r>
              <a:rPr lang="en-US" sz="2000"/>
              <a:t>These plans address how the district and school will implement the parent and family engagement requirements of ESSA.  Components should include:</a:t>
            </a:r>
          </a:p>
          <a:p>
            <a:pPr lvl="3">
              <a:buFont typeface="Arial" panose="020B0604020202020204" pitchFamily="34" charset="0"/>
              <a:buChar char="•"/>
            </a:pPr>
            <a:r>
              <a:rPr lang="en-US"/>
              <a:t>how parents and families can be involved in decision-making and activities; </a:t>
            </a:r>
          </a:p>
          <a:p>
            <a:pPr lvl="3">
              <a:buFont typeface="Arial" panose="020B0604020202020204" pitchFamily="34" charset="0"/>
              <a:buChar char="•"/>
            </a:pPr>
            <a:r>
              <a:rPr lang="en-US"/>
              <a:t>how parent and family engagement funds are being used;</a:t>
            </a:r>
          </a:p>
          <a:p>
            <a:pPr lvl="3">
              <a:buFont typeface="Arial" panose="020B0604020202020204" pitchFamily="34" charset="0"/>
              <a:buChar char="•"/>
            </a:pPr>
            <a:r>
              <a:rPr lang="en-US"/>
              <a:t>how information and training will be provided to families; and </a:t>
            </a:r>
          </a:p>
          <a:p>
            <a:pPr lvl="3">
              <a:buFont typeface="Arial" panose="020B0604020202020204" pitchFamily="34" charset="0"/>
              <a:buChar char="•"/>
            </a:pPr>
            <a:r>
              <a:rPr lang="en-US"/>
              <a:t>how the school will build capacity in families and staff for strong parent and family engagement.</a:t>
            </a:r>
          </a:p>
          <a:p>
            <a:r>
              <a:rPr lang="en-US" sz="2000"/>
              <a:t>You, as a Title I parent or family member, have the right to be involved in the development of these plans.</a:t>
            </a:r>
          </a:p>
          <a:p>
            <a:pPr lvl="1"/>
            <a:endParaRPr lang="en-US" sz="1000"/>
          </a:p>
          <a:p>
            <a:pPr lvl="1"/>
            <a:endParaRPr lang="en-US" sz="1000"/>
          </a:p>
          <a:p>
            <a:pPr lvl="1"/>
            <a:endParaRPr lang="en-US" sz="1000"/>
          </a:p>
          <a:p>
            <a:pPr lvl="1"/>
            <a:endParaRPr lang="en-US" sz="1000"/>
          </a:p>
          <a:p>
            <a:pPr lvl="1"/>
            <a:endParaRPr lang="en-US" sz="1000"/>
          </a:p>
          <a:p>
            <a:endParaRPr lang="en-US" sz="1000"/>
          </a:p>
        </p:txBody>
      </p:sp>
      <p:pic>
        <p:nvPicPr>
          <p:cNvPr id="18" name="Picture 5" descr="Puzzle pieces">
            <a:extLst>
              <a:ext uri="{FF2B5EF4-FFF2-40B4-BE49-F238E27FC236}">
                <a16:creationId xmlns:a16="http://schemas.microsoft.com/office/drawing/2014/main" id="{FB41E185-9956-6C8F-1CB9-554E60A68783}"/>
              </a:ext>
            </a:extLst>
          </p:cNvPr>
          <p:cNvPicPr>
            <a:picLocks noChangeAspect="1"/>
          </p:cNvPicPr>
          <p:nvPr/>
        </p:nvPicPr>
        <p:blipFill rotWithShape="1">
          <a:blip r:embed="rId2"/>
          <a:srcRect l="14482" r="6865"/>
          <a:stretch/>
        </p:blipFill>
        <p:spPr>
          <a:xfrm>
            <a:off x="7515225" y="10"/>
            <a:ext cx="4671090" cy="6857990"/>
          </a:xfrm>
          <a:prstGeom prst="rect">
            <a:avLst/>
          </a:prstGeom>
        </p:spPr>
      </p:pic>
      <p:sp>
        <p:nvSpPr>
          <p:cNvPr id="4" name="Slide Number Placeholder 3"/>
          <p:cNvSpPr>
            <a:spLocks noGrp="1"/>
          </p:cNvSpPr>
          <p:nvPr>
            <p:ph type="sldNum" sz="quarter" idx="12"/>
          </p:nvPr>
        </p:nvSpPr>
        <p:spPr>
          <a:xfrm>
            <a:off x="10609742" y="6459785"/>
            <a:ext cx="602741" cy="365125"/>
          </a:xfrm>
        </p:spPr>
        <p:txBody>
          <a:bodyPr>
            <a:normAutofit/>
          </a:bodyPr>
          <a:lstStyle/>
          <a:p>
            <a:pPr>
              <a:spcAft>
                <a:spcPts val="600"/>
              </a:spcAft>
            </a:pPr>
            <a:fld id="{4FAB73BC-B049-4115-A692-8D63A059BFB8}" type="slidenum">
              <a:rPr lang="en-US" smtClean="0"/>
              <a:pPr>
                <a:spcAft>
                  <a:spcPts val="600"/>
                </a:spcAft>
              </a:pPr>
              <a:t>11</a:t>
            </a:fld>
            <a:endParaRPr lang="en-US"/>
          </a:p>
        </p:txBody>
      </p:sp>
    </p:spTree>
    <p:extLst>
      <p:ext uri="{BB962C8B-B14F-4D97-AF65-F5344CB8AC3E}">
        <p14:creationId xmlns:p14="http://schemas.microsoft.com/office/powerpoint/2010/main" val="411497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Parent and Family Engagement Policy?</a:t>
            </a:r>
          </a:p>
        </p:txBody>
      </p:sp>
      <p:sp>
        <p:nvSpPr>
          <p:cNvPr id="3" name="Content Placeholder 2"/>
          <p:cNvSpPr>
            <a:spLocks noGrp="1"/>
          </p:cNvSpPr>
          <p:nvPr>
            <p:ph idx="1"/>
          </p:nvPr>
        </p:nvSpPr>
        <p:spPr>
          <a:xfrm>
            <a:off x="424873" y="1845734"/>
            <a:ext cx="11508509" cy="4023360"/>
          </a:xfrm>
        </p:spPr>
        <p:txBody>
          <a:bodyPr vert="horz" lIns="0" tIns="45720" rIns="0" bIns="45720" rtlCol="0" anchor="t">
            <a:normAutofit/>
          </a:bodyPr>
          <a:lstStyle/>
          <a:p>
            <a:r>
              <a:rPr lang="en-US" dirty="0">
                <a:solidFill>
                  <a:schemeClr val="tx1"/>
                </a:solidFill>
                <a:latin typeface="Arial"/>
                <a:cs typeface="Arial"/>
              </a:rPr>
              <a:t>The district Parent and Family Engagement Policy can be found here: </a:t>
            </a:r>
            <a:r>
              <a:rPr lang="en-US" dirty="0">
                <a:solidFill>
                  <a:schemeClr val="tx1"/>
                </a:solidFill>
                <a:latin typeface="Arial"/>
                <a:cs typeface="Arial"/>
                <a:hlinkClick r:id="rId2">
                  <a:extLst>
                    <a:ext uri="{A12FA001-AC4F-418D-AE19-62706E023703}">
                      <ahyp:hlinkClr xmlns:ahyp="http://schemas.microsoft.com/office/drawing/2018/hyperlinkcolor" val="tx"/>
                    </a:ext>
                  </a:extLst>
                </a:hlinkClick>
              </a:rPr>
              <a:t>http://www.scsk12.org/</a:t>
            </a:r>
            <a:endParaRPr lang="en-US" dirty="0">
              <a:solidFill>
                <a:schemeClr val="tx1"/>
              </a:solidFill>
              <a:latin typeface="Arial"/>
              <a:cs typeface="Arial"/>
            </a:endParaRPr>
          </a:p>
          <a:p>
            <a:r>
              <a:rPr lang="en-US" dirty="0">
                <a:solidFill>
                  <a:schemeClr val="tx1"/>
                </a:solidFill>
                <a:latin typeface="Arial"/>
                <a:cs typeface="Arial"/>
              </a:rPr>
              <a:t>The school Parent and Family Engagement Policy will be shared beginning 9/9 online via </a:t>
            </a:r>
            <a:r>
              <a:rPr lang="en-US" dirty="0">
                <a:solidFill>
                  <a:schemeClr val="tx1"/>
                </a:solidFill>
                <a:latin typeface="Arial"/>
                <a:cs typeface="Arial"/>
                <a:hlinkClick r:id="rId3">
                  <a:extLst>
                    <a:ext uri="{A12FA001-AC4F-418D-AE19-62706E023703}">
                      <ahyp:hlinkClr xmlns:ahyp="http://schemas.microsoft.com/office/drawing/2018/hyperlinkcolor" val="tx"/>
                    </a:ext>
                  </a:extLst>
                </a:hlinkClick>
              </a:rPr>
              <a:t>https://schools.scsk12.org/manassas-hs</a:t>
            </a:r>
            <a:endParaRPr lang="en-US" dirty="0">
              <a:solidFill>
                <a:schemeClr val="tx1"/>
              </a:solidFill>
              <a:latin typeface="Arial"/>
              <a:cs typeface="Arial"/>
            </a:endParaRPr>
          </a:p>
          <a:p>
            <a:r>
              <a:rPr lang="en-US" dirty="0">
                <a:solidFill>
                  <a:schemeClr val="tx1"/>
                </a:solidFill>
                <a:latin typeface="Arial"/>
                <a:cs typeface="Arial"/>
              </a:rPr>
              <a:t>In addition, the policy can be found via Facebook, Twitter and Instagram</a:t>
            </a:r>
          </a:p>
          <a:p>
            <a:pPr marL="966470" lvl="3">
              <a:buFont typeface="Arial" panose="020B0604020202020204" pitchFamily="34" charset="0"/>
              <a:buChar char="•"/>
            </a:pPr>
            <a:endParaRPr lang="en-US">
              <a:solidFill>
                <a:srgbClr val="FF0000"/>
              </a:solidFill>
            </a:endParaRPr>
          </a:p>
          <a:p>
            <a:pPr marL="569595" lvl="1"/>
            <a:endParaRPr lang="en-US"/>
          </a:p>
          <a:p>
            <a:pPr marL="569595" lvl="1"/>
            <a:endParaRPr lang="en-US"/>
          </a:p>
          <a:p>
            <a:pPr marL="569595" lvl="1"/>
            <a:endParaRPr lang="en-US"/>
          </a:p>
          <a:p>
            <a:pPr marL="569595" lvl="1"/>
            <a:endParaRPr lang="en-US"/>
          </a:p>
          <a:p>
            <a:pPr marL="569595" lvl="1"/>
            <a:endParaRPr lang="en-US"/>
          </a:p>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12</a:t>
            </a:fld>
            <a:endParaRPr lang="en-US"/>
          </a:p>
        </p:txBody>
      </p:sp>
    </p:spTree>
    <p:extLst>
      <p:ext uri="{BB962C8B-B14F-4D97-AF65-F5344CB8AC3E}">
        <p14:creationId xmlns:p14="http://schemas.microsoft.com/office/powerpoint/2010/main" val="2935590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932" y="286603"/>
            <a:ext cx="6750987" cy="1450757"/>
          </a:xfrm>
        </p:spPr>
        <p:txBody>
          <a:bodyPr>
            <a:normAutofit/>
          </a:bodyPr>
          <a:lstStyle/>
          <a:p>
            <a:r>
              <a:rPr lang="en-US">
                <a:solidFill>
                  <a:schemeClr val="accent2"/>
                </a:solidFill>
              </a:rPr>
              <a:t>What is a School-Parent Compact?</a:t>
            </a:r>
          </a:p>
        </p:txBody>
      </p:sp>
      <p:sp>
        <p:nvSpPr>
          <p:cNvPr id="16" name="Content Placeholder 2"/>
          <p:cNvSpPr>
            <a:spLocks noGrp="1"/>
          </p:cNvSpPr>
          <p:nvPr>
            <p:ph idx="1"/>
          </p:nvPr>
        </p:nvSpPr>
        <p:spPr>
          <a:xfrm>
            <a:off x="1044204" y="2023962"/>
            <a:ext cx="6697715" cy="3845131"/>
          </a:xfrm>
        </p:spPr>
        <p:txBody>
          <a:bodyPr>
            <a:normAutofit/>
          </a:bodyPr>
          <a:lstStyle/>
          <a:p>
            <a:r>
              <a:rPr lang="en-US" sz="1300"/>
              <a:t>A school-parent compact is a written commitment that outlines how the entire school community – teachers, families, and students will share the responsibility for improved academic achievement.</a:t>
            </a:r>
          </a:p>
          <a:p>
            <a:r>
              <a:rPr lang="en-US" sz="1300"/>
              <a:t>The compact must describe how the school will:</a:t>
            </a:r>
          </a:p>
          <a:p>
            <a:pPr lvl="3">
              <a:buFont typeface="Arial" panose="020B0604020202020204" pitchFamily="34" charset="0"/>
              <a:buChar char="•"/>
            </a:pPr>
            <a:r>
              <a:rPr lang="en-US" sz="1300"/>
              <a:t>provide high-quality curriculum and instruction;</a:t>
            </a:r>
          </a:p>
          <a:p>
            <a:pPr lvl="3">
              <a:buFont typeface="Arial" panose="020B0604020202020204" pitchFamily="34" charset="0"/>
              <a:buChar char="•"/>
            </a:pPr>
            <a:r>
              <a:rPr lang="en-US" sz="1300"/>
              <a:t>hold parent-teacher conferences, annually in elementary schools; </a:t>
            </a:r>
          </a:p>
          <a:p>
            <a:pPr lvl="3">
              <a:buFont typeface="Arial" panose="020B0604020202020204" pitchFamily="34" charset="0"/>
              <a:buChar char="•"/>
            </a:pPr>
            <a:r>
              <a:rPr lang="en-US" sz="1300"/>
              <a:t>provide parents with reports on their child’s progress;</a:t>
            </a:r>
          </a:p>
          <a:p>
            <a:pPr lvl="3">
              <a:buFont typeface="Arial" panose="020B0604020202020204" pitchFamily="34" charset="0"/>
              <a:buChar char="•"/>
            </a:pPr>
            <a:r>
              <a:rPr lang="en-US" sz="1300"/>
              <a:t>provide parents reasonable access to staff. </a:t>
            </a:r>
          </a:p>
          <a:p>
            <a:pPr lvl="3">
              <a:buFont typeface="Arial" panose="020B0604020202020204" pitchFamily="34" charset="0"/>
              <a:buChar char="•"/>
            </a:pPr>
            <a:r>
              <a:rPr lang="en-US" sz="1300"/>
              <a:t>provide parents opportunities to volunteer; and</a:t>
            </a:r>
          </a:p>
          <a:p>
            <a:pPr lvl="3">
              <a:buFont typeface="Arial" panose="020B0604020202020204" pitchFamily="34" charset="0"/>
              <a:buChar char="•"/>
            </a:pPr>
            <a:r>
              <a:rPr lang="en-US" sz="1300"/>
              <a:t>ensure regular two-way meaningful communication between family members and staff, to the extent practicable, in a language family members can understand.</a:t>
            </a:r>
          </a:p>
          <a:p>
            <a:r>
              <a:rPr lang="en-US" sz="1300"/>
              <a:t>You, as a Title I parent or family member, have the right to be involved in the development of the compact.</a:t>
            </a:r>
          </a:p>
          <a:p>
            <a:endParaRPr lang="en-US" sz="1300"/>
          </a:p>
          <a:p>
            <a:endParaRPr lang="en-US" sz="1300"/>
          </a:p>
          <a:p>
            <a:pPr lvl="1"/>
            <a:endParaRPr lang="en-US" sz="1300"/>
          </a:p>
        </p:txBody>
      </p:sp>
      <p:sp>
        <p:nvSpPr>
          <p:cNvPr id="11" name="Rectangle 10">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13</a:t>
            </a:fld>
            <a:endParaRPr lang="en-US"/>
          </a:p>
        </p:txBody>
      </p:sp>
      <p:pic>
        <p:nvPicPr>
          <p:cNvPr id="24" name="Picture 23" descr="A tiger head with yellow text&#10;&#10;Description automatically generated">
            <a:extLst>
              <a:ext uri="{FF2B5EF4-FFF2-40B4-BE49-F238E27FC236}">
                <a16:creationId xmlns:a16="http://schemas.microsoft.com/office/drawing/2014/main" id="{AEB99D8A-99B8-2D75-CAE3-6E06FE21B2BA}"/>
              </a:ext>
            </a:extLst>
          </p:cNvPr>
          <p:cNvPicPr>
            <a:picLocks noChangeAspect="1"/>
          </p:cNvPicPr>
          <p:nvPr/>
        </p:nvPicPr>
        <p:blipFill>
          <a:blip r:embed="rId2"/>
          <a:stretch>
            <a:fillRect/>
          </a:stretch>
        </p:blipFill>
        <p:spPr>
          <a:xfrm>
            <a:off x="9236044" y="5366475"/>
            <a:ext cx="2743200" cy="1345883"/>
          </a:xfrm>
          <a:prstGeom prst="rect">
            <a:avLst/>
          </a:prstGeom>
        </p:spPr>
      </p:pic>
    </p:spTree>
    <p:extLst>
      <p:ext uri="{BB962C8B-B14F-4D97-AF65-F5344CB8AC3E}">
        <p14:creationId xmlns:p14="http://schemas.microsoft.com/office/powerpoint/2010/main" val="66431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030" y="963997"/>
            <a:ext cx="3254691" cy="4938361"/>
          </a:xfrm>
        </p:spPr>
        <p:txBody>
          <a:bodyPr anchor="ctr">
            <a:normAutofit/>
          </a:bodyPr>
          <a:lstStyle/>
          <a:p>
            <a:pPr algn="r"/>
            <a:r>
              <a:rPr lang="en-US"/>
              <a:t>What is a School-Parent Compact?</a:t>
            </a:r>
          </a:p>
        </p:txBody>
      </p:sp>
      <p:cxnSp>
        <p:nvCxnSpPr>
          <p:cNvPr id="20" name="Straight Connector 19">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34882" y="963507"/>
            <a:ext cx="6135097" cy="4938851"/>
          </a:xfrm>
        </p:spPr>
        <p:txBody>
          <a:bodyPr anchor="ctr">
            <a:normAutofit/>
          </a:bodyPr>
          <a:lstStyle/>
          <a:p>
            <a:r>
              <a:rPr lang="en-US" sz="2000">
                <a:solidFill>
                  <a:srgbClr val="404040"/>
                </a:solidFill>
                <a:latin typeface="Arial"/>
                <a:cs typeface="Arial"/>
              </a:rPr>
              <a:t>The school-parent compact will be shared online beginning 9/11 via </a:t>
            </a:r>
            <a:r>
              <a:rPr lang="en-US" sz="2000">
                <a:solidFill>
                  <a:schemeClr val="tx1"/>
                </a:solidFill>
                <a:latin typeface="Arial"/>
                <a:cs typeface="Arial"/>
                <a:hlinkClick r:id="rId2">
                  <a:extLst>
                    <a:ext uri="{A12FA001-AC4F-418D-AE19-62706E023703}">
                      <ahyp:hlinkClr xmlns:ahyp="http://schemas.microsoft.com/office/drawing/2018/hyperlinkcolor" val="tx"/>
                    </a:ext>
                  </a:extLst>
                </a:hlinkClick>
              </a:rPr>
              <a:t>https://schools.scsk12.org/manassas-hs</a:t>
            </a:r>
            <a:endParaRPr lang="en-US" sz="2000">
              <a:solidFill>
                <a:schemeClr val="tx1"/>
              </a:solidFill>
              <a:latin typeface="Arial"/>
              <a:cs typeface="Arial"/>
            </a:endParaRPr>
          </a:p>
          <a:p>
            <a:r>
              <a:rPr lang="en-US" sz="2000">
                <a:solidFill>
                  <a:srgbClr val="404040"/>
                </a:solidFill>
                <a:latin typeface="Arial"/>
                <a:cs typeface="Arial"/>
              </a:rPr>
              <a:t>In addition, the compact can be found via </a:t>
            </a:r>
            <a:r>
              <a:rPr lang="en-US" sz="2000">
                <a:solidFill>
                  <a:schemeClr val="tx1"/>
                </a:solidFill>
                <a:latin typeface="Arial"/>
                <a:cs typeface="Arial"/>
              </a:rPr>
              <a:t>Facebook, Twitter and Instagram</a:t>
            </a:r>
            <a:endParaRPr lang="en-US" sz="2000">
              <a:solidFill>
                <a:schemeClr val="tx1"/>
              </a:solidFill>
            </a:endParaRPr>
          </a:p>
          <a:p>
            <a:endParaRPr lang="en-US" sz="1800"/>
          </a:p>
          <a:p>
            <a:endParaRPr lang="en-US" sz="1800"/>
          </a:p>
          <a:p>
            <a:pPr marL="569595" lvl="1"/>
            <a:endParaRPr lang="en-US" sz="1800"/>
          </a:p>
        </p:txBody>
      </p:sp>
      <p:sp>
        <p:nvSpPr>
          <p:cNvPr id="4" name="Slide Number Placeholder 3"/>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a:solidFill>
                  <a:schemeClr val="tx1">
                    <a:lumMod val="65000"/>
                    <a:lumOff val="35000"/>
                  </a:schemeClr>
                </a:solidFill>
              </a:rPr>
              <a:pPr>
                <a:spcAft>
                  <a:spcPts val="600"/>
                </a:spcAft>
              </a:pPr>
              <a:t>14</a:t>
            </a:fld>
            <a:endParaRPr lang="en-US">
              <a:solidFill>
                <a:schemeClr val="tx1">
                  <a:lumMod val="65000"/>
                  <a:lumOff val="35000"/>
                </a:schemeClr>
              </a:solidFill>
            </a:endParaRPr>
          </a:p>
        </p:txBody>
      </p:sp>
      <p:pic>
        <p:nvPicPr>
          <p:cNvPr id="5" name="Picture 4" descr="A tiger head with yellow text&#10;&#10;Description automatically generated">
            <a:extLst>
              <a:ext uri="{FF2B5EF4-FFF2-40B4-BE49-F238E27FC236}">
                <a16:creationId xmlns:a16="http://schemas.microsoft.com/office/drawing/2014/main" id="{C843339D-42D5-6C0C-51D3-DD10FA83C9D1}"/>
              </a:ext>
            </a:extLst>
          </p:cNvPr>
          <p:cNvPicPr>
            <a:picLocks noChangeAspect="1"/>
          </p:cNvPicPr>
          <p:nvPr/>
        </p:nvPicPr>
        <p:blipFill>
          <a:blip r:embed="rId3"/>
          <a:stretch>
            <a:fillRect/>
          </a:stretch>
        </p:blipFill>
        <p:spPr>
          <a:xfrm>
            <a:off x="9183232" y="5366475"/>
            <a:ext cx="2743200" cy="1345883"/>
          </a:xfrm>
          <a:prstGeom prst="rect">
            <a:avLst/>
          </a:prstGeom>
        </p:spPr>
      </p:pic>
    </p:spTree>
    <p:extLst>
      <p:ext uri="{BB962C8B-B14F-4D97-AF65-F5344CB8AC3E}">
        <p14:creationId xmlns:p14="http://schemas.microsoft.com/office/powerpoint/2010/main" val="427438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81601" y="634946"/>
            <a:ext cx="6368142" cy="1450757"/>
          </a:xfrm>
        </p:spPr>
        <p:txBody>
          <a:bodyPr>
            <a:normAutofit/>
          </a:bodyPr>
          <a:lstStyle/>
          <a:p>
            <a:r>
              <a:rPr lang="en-US" sz="5000">
                <a:solidFill>
                  <a:srgbClr val="4E517D"/>
                </a:solidFill>
                <a:latin typeface="Arial" panose="020B0604020202020204" pitchFamily="34" charset="0"/>
                <a:ea typeface="Batang" pitchFamily="18" charset="-127"/>
                <a:cs typeface="Arial" panose="020B0604020202020204" pitchFamily="34" charset="0"/>
              </a:rPr>
              <a:t>What is </a:t>
            </a:r>
            <a:r>
              <a:rPr lang="en-US" sz="5000">
                <a:solidFill>
                  <a:srgbClr val="4E517D"/>
                </a:solidFill>
                <a:ea typeface="Batang" pitchFamily="18" charset="-127"/>
              </a:rPr>
              <a:t>the State Report Card?</a:t>
            </a:r>
            <a:endParaRPr lang="en-US" sz="5000">
              <a:solidFill>
                <a:srgbClr val="4E517D"/>
              </a:solidFill>
            </a:endParaRPr>
          </a:p>
        </p:txBody>
      </p:sp>
      <p:pic>
        <p:nvPicPr>
          <p:cNvPr id="18" name="Picture 17" descr="Magnifying glass showing decling performance">
            <a:extLst>
              <a:ext uri="{FF2B5EF4-FFF2-40B4-BE49-F238E27FC236}">
                <a16:creationId xmlns:a16="http://schemas.microsoft.com/office/drawing/2014/main" id="{03CD931E-10DD-5AA4-6DA9-8A8B18CB87F3}"/>
              </a:ext>
            </a:extLst>
          </p:cNvPr>
          <p:cNvPicPr>
            <a:picLocks noChangeAspect="1"/>
          </p:cNvPicPr>
          <p:nvPr/>
        </p:nvPicPr>
        <p:blipFill rotWithShape="1">
          <a:blip r:embed="rId3"/>
          <a:srcRect l="29392" r="25454" b="-1"/>
          <a:stretch/>
        </p:blipFill>
        <p:spPr>
          <a:xfrm>
            <a:off x="20" y="-12128"/>
            <a:ext cx="4654276" cy="6870127"/>
          </a:xfrm>
          <a:prstGeom prst="rect">
            <a:avLst/>
          </a:prstGeom>
        </p:spPr>
      </p:pic>
      <p:cxnSp>
        <p:nvCxnSpPr>
          <p:cNvPr id="19" name="Straight Connector 18">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81601" y="2198914"/>
            <a:ext cx="6368142" cy="3670180"/>
          </a:xfrm>
        </p:spPr>
        <p:txBody>
          <a:bodyPr>
            <a:normAutofit/>
          </a:bodyPr>
          <a:lstStyle/>
          <a:p>
            <a:pPr>
              <a:buClrTx/>
              <a:buFont typeface="Wingdings" panose="05000000000000000000" pitchFamily="2" charset="2"/>
              <a:buChar char="§"/>
            </a:pPr>
            <a:r>
              <a:rPr lang="en-US" sz="1400"/>
              <a:t>TDOE releases an annual Report Card on Tennessee schools. </a:t>
            </a:r>
          </a:p>
          <a:p>
            <a:pPr>
              <a:buClrTx/>
              <a:buFont typeface="Wingdings" panose="05000000000000000000" pitchFamily="2" charset="2"/>
              <a:buChar char="§"/>
            </a:pPr>
            <a:r>
              <a:rPr lang="en-US" sz="1400"/>
              <a:t>This report displays state-, district-, and school-level data for each school year. </a:t>
            </a:r>
          </a:p>
          <a:p>
            <a:pPr>
              <a:buClrTx/>
              <a:buFont typeface="Wingdings" panose="05000000000000000000" pitchFamily="2" charset="2"/>
              <a:buChar char="§"/>
            </a:pPr>
            <a:r>
              <a:rPr lang="en-US" sz="1400"/>
              <a:t>It includes information on demographics, achievement, academic growth, attendance, graduation rate and more. </a:t>
            </a:r>
          </a:p>
          <a:p>
            <a:pPr>
              <a:buClrTx/>
              <a:buFont typeface="Wingdings" panose="05000000000000000000" pitchFamily="2" charset="2"/>
              <a:buChar char="§"/>
            </a:pPr>
            <a:r>
              <a:rPr lang="en-US" sz="1400"/>
              <a:t>You can view the data statewide, or you can choose a specific district or school.</a:t>
            </a:r>
          </a:p>
          <a:p>
            <a:pPr>
              <a:buClrTx/>
              <a:buFont typeface="Wingdings" panose="05000000000000000000" pitchFamily="2" charset="2"/>
              <a:buChar char="§"/>
            </a:pPr>
            <a:r>
              <a:rPr lang="en-US" sz="1400"/>
              <a:t>You can view the report card here:</a:t>
            </a:r>
          </a:p>
          <a:p>
            <a:pPr marL="598043" lvl="3" indent="0">
              <a:buNone/>
            </a:pPr>
            <a:r>
              <a:rPr lang="en-US" sz="1400">
                <a:hlinkClick r:id="rId4"/>
              </a:rPr>
              <a:t>https://www.measuretn.gov:444/ReportCard/#/</a:t>
            </a:r>
            <a:r>
              <a:rPr lang="en-US" sz="1400"/>
              <a:t> </a:t>
            </a:r>
          </a:p>
        </p:txBody>
      </p:sp>
      <p:sp>
        <p:nvSpPr>
          <p:cNvPr id="4" name="Slide Number Placeholder 3"/>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a:solidFill>
                  <a:schemeClr val="tx1">
                    <a:lumMod val="75000"/>
                    <a:lumOff val="25000"/>
                  </a:schemeClr>
                </a:solidFill>
              </a:rPr>
              <a:pPr>
                <a:spcAft>
                  <a:spcPts val="600"/>
                </a:spcAft>
              </a:pPr>
              <a:t>15</a:t>
            </a:fld>
            <a:endParaRPr lang="en-US">
              <a:solidFill>
                <a:schemeClr val="tx1">
                  <a:lumMod val="75000"/>
                  <a:lumOff val="25000"/>
                </a:schemeClr>
              </a:solidFill>
            </a:endParaRPr>
          </a:p>
        </p:txBody>
      </p:sp>
      <p:pic>
        <p:nvPicPr>
          <p:cNvPr id="5" name="Picture 4" descr="A tiger head with yellow text&#10;&#10;Description automatically generated">
            <a:extLst>
              <a:ext uri="{FF2B5EF4-FFF2-40B4-BE49-F238E27FC236}">
                <a16:creationId xmlns:a16="http://schemas.microsoft.com/office/drawing/2014/main" id="{AEAA03E3-249F-CE61-9AA2-3B3E4245DE50}"/>
              </a:ext>
            </a:extLst>
          </p:cNvPr>
          <p:cNvPicPr>
            <a:picLocks noChangeAspect="1"/>
          </p:cNvPicPr>
          <p:nvPr/>
        </p:nvPicPr>
        <p:blipFill>
          <a:blip r:embed="rId5"/>
          <a:stretch>
            <a:fillRect/>
          </a:stretch>
        </p:blipFill>
        <p:spPr>
          <a:xfrm>
            <a:off x="9451009" y="5373364"/>
            <a:ext cx="2743200" cy="1345883"/>
          </a:xfrm>
          <a:prstGeom prst="rect">
            <a:avLst/>
          </a:prstGeom>
        </p:spPr>
      </p:pic>
    </p:spTree>
    <p:extLst>
      <p:ext uri="{BB962C8B-B14F-4D97-AF65-F5344CB8AC3E}">
        <p14:creationId xmlns:p14="http://schemas.microsoft.com/office/powerpoint/2010/main" val="2918587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B0F0"/>
                </a:solidFill>
                <a:latin typeface="Arial"/>
                <a:cs typeface="Arial"/>
              </a:rPr>
              <a:t>How can I be involved?</a:t>
            </a:r>
          </a:p>
        </p:txBody>
      </p:sp>
      <p:sp>
        <p:nvSpPr>
          <p:cNvPr id="3" name="Content Placeholder 2"/>
          <p:cNvSpPr>
            <a:spLocks noGrp="1"/>
          </p:cNvSpPr>
          <p:nvPr>
            <p:ph idx="1"/>
          </p:nvPr>
        </p:nvSpPr>
        <p:spPr>
          <a:xfrm>
            <a:off x="618836" y="1845734"/>
            <a:ext cx="11111346" cy="4023360"/>
          </a:xfrm>
        </p:spPr>
        <p:txBody>
          <a:bodyPr vert="horz" lIns="0" tIns="45720" rIns="0" bIns="45720" rtlCol="0" anchor="t">
            <a:normAutofit/>
          </a:bodyPr>
          <a:lstStyle/>
          <a:p>
            <a:pPr marL="455295" lvl="2" indent="0">
              <a:buNone/>
            </a:pPr>
            <a:endParaRPr lang="en-US">
              <a:solidFill>
                <a:srgbClr val="FF0000"/>
              </a:solidFill>
              <a:latin typeface="Arial"/>
              <a:cs typeface="Arial"/>
            </a:endParaRPr>
          </a:p>
          <a:p>
            <a:pPr marL="741045" lvl="2">
              <a:buClrTx/>
              <a:buFont typeface="Wingdings" panose="05000000000000000000" pitchFamily="2" charset="2"/>
              <a:buChar char="§"/>
            </a:pPr>
            <a:r>
              <a:rPr lang="en-US" dirty="0">
                <a:solidFill>
                  <a:schemeClr val="tx1"/>
                </a:solidFill>
                <a:latin typeface="Arial"/>
                <a:cs typeface="Arial"/>
              </a:rPr>
              <a:t>encouraging attendance</a:t>
            </a:r>
          </a:p>
          <a:p>
            <a:pPr marL="741045" lvl="2"/>
            <a:r>
              <a:rPr lang="en-US" dirty="0">
                <a:solidFill>
                  <a:schemeClr val="tx1"/>
                </a:solidFill>
                <a:latin typeface="Arial"/>
                <a:cs typeface="Arial"/>
              </a:rPr>
              <a:t>monitoring grades and schoolwork on an online system or portal;</a:t>
            </a:r>
          </a:p>
          <a:p>
            <a:pPr marL="741045" lvl="2"/>
            <a:r>
              <a:rPr lang="en-US" dirty="0">
                <a:solidFill>
                  <a:schemeClr val="tx1"/>
                </a:solidFill>
                <a:latin typeface="Arial"/>
                <a:cs typeface="Arial"/>
              </a:rPr>
              <a:t>attending family events and meetings (ex., Class meetings, parent-teacher conferences)</a:t>
            </a:r>
          </a:p>
          <a:p>
            <a:pPr marL="741045" lvl="2"/>
            <a:r>
              <a:rPr lang="en-US" dirty="0">
                <a:solidFill>
                  <a:schemeClr val="tx1"/>
                </a:solidFill>
                <a:latin typeface="Arial"/>
                <a:cs typeface="Arial"/>
              </a:rPr>
              <a:t>observing or volunteering in classrooms;</a:t>
            </a:r>
          </a:p>
          <a:p>
            <a:pPr marL="741045" lvl="2"/>
            <a:r>
              <a:rPr lang="en-US" dirty="0">
                <a:solidFill>
                  <a:schemeClr val="tx1"/>
                </a:solidFill>
                <a:latin typeface="Arial"/>
                <a:cs typeface="Arial"/>
              </a:rPr>
              <a:t>joining family groups and committees (e.g., PTA/PTO, advisory councils, etc.); and</a:t>
            </a:r>
          </a:p>
          <a:p>
            <a:pPr marL="741045" lvl="2"/>
            <a:r>
              <a:rPr lang="en-US" dirty="0">
                <a:solidFill>
                  <a:schemeClr val="tx1"/>
                </a:solidFill>
                <a:latin typeface="Arial"/>
                <a:cs typeface="Arial"/>
              </a:rPr>
              <a:t>reading school/classroom newsletters or websites and that contain examples of learning activities families can do with students at home.</a:t>
            </a:r>
            <a:endParaRPr lang="en-US">
              <a:solidFill>
                <a:schemeClr val="tx1"/>
              </a:solidFill>
            </a:endParaRPr>
          </a:p>
          <a:p>
            <a:pPr marL="741045" lvl="2"/>
            <a:r>
              <a:rPr lang="en-US" dirty="0">
                <a:solidFill>
                  <a:schemeClr val="tx1"/>
                </a:solidFill>
                <a:latin typeface="Arial"/>
                <a:cs typeface="Arial"/>
              </a:rPr>
              <a:t>school-wide drives and fundraisers, alumni functions, etc.  </a:t>
            </a:r>
            <a:endParaRPr lang="en-US">
              <a:solidFill>
                <a:schemeClr val="tx1"/>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16</a:t>
            </a:fld>
            <a:endParaRPr lang="en-US"/>
          </a:p>
        </p:txBody>
      </p:sp>
    </p:spTree>
    <p:extLst>
      <p:ext uri="{BB962C8B-B14F-4D97-AF65-F5344CB8AC3E}">
        <p14:creationId xmlns:p14="http://schemas.microsoft.com/office/powerpoint/2010/main" val="4022524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1163" y="1111753"/>
            <a:ext cx="3720353" cy="4634494"/>
          </a:xfrm>
          <a:ln w="25400" cap="sq">
            <a:noFill/>
            <a:miter lim="800000"/>
          </a:ln>
        </p:spPr>
        <p:txBody>
          <a:bodyPr anchor="ctr">
            <a:normAutofit/>
          </a:bodyPr>
          <a:lstStyle/>
          <a:p>
            <a:pPr algn="ctr"/>
            <a:r>
              <a:rPr lang="en-US" sz="3200">
                <a:solidFill>
                  <a:srgbClr val="FFFFFF"/>
                </a:solidFill>
              </a:rPr>
              <a:t>How can I be involved?</a:t>
            </a:r>
          </a:p>
        </p:txBody>
      </p:sp>
      <p:sp>
        <p:nvSpPr>
          <p:cNvPr id="3" name="Content Placeholder 2"/>
          <p:cNvSpPr>
            <a:spLocks noGrp="1"/>
          </p:cNvSpPr>
          <p:nvPr>
            <p:ph idx="1"/>
          </p:nvPr>
        </p:nvSpPr>
        <p:spPr>
          <a:xfrm>
            <a:off x="6570206" y="1111753"/>
            <a:ext cx="5057396" cy="4628275"/>
          </a:xfrm>
        </p:spPr>
        <p:txBody>
          <a:bodyPr vert="horz" lIns="0" tIns="45720" rIns="0" bIns="45720" rtlCol="0" anchor="ctr">
            <a:normAutofit/>
          </a:bodyPr>
          <a:lstStyle/>
          <a:p>
            <a:pPr>
              <a:buClrTx/>
              <a:buFont typeface="Wingdings" panose="05000000000000000000" pitchFamily="2" charset="2"/>
              <a:buChar char="§"/>
            </a:pPr>
            <a:r>
              <a:rPr lang="en-US">
                <a:solidFill>
                  <a:schemeClr val="tx1">
                    <a:lumMod val="85000"/>
                    <a:lumOff val="15000"/>
                  </a:schemeClr>
                </a:solidFill>
                <a:latin typeface="Arial" panose="020B0604020202020204" pitchFamily="34" charset="0"/>
                <a:cs typeface="Arial" panose="020B0604020202020204" pitchFamily="34" charset="0"/>
              </a:rPr>
              <a:t>We need you! Research has proven that family engagement in education has more impact on student achievement than any other factor.</a:t>
            </a:r>
          </a:p>
          <a:p>
            <a:r>
              <a:rPr lang="en-US">
                <a:solidFill>
                  <a:schemeClr val="tx1">
                    <a:lumMod val="85000"/>
                    <a:lumOff val="15000"/>
                  </a:schemeClr>
                </a:solidFill>
                <a:latin typeface="Arial"/>
                <a:cs typeface="Arial"/>
              </a:rPr>
              <a:t>To get involved with the SIP, Parent and Family Engagement, or the School Parent Compact, please contact Ms. Armour to learn which committees to join, meetings and events to attend, as well as surveys to complete, etc. </a:t>
            </a:r>
          </a:p>
          <a:p>
            <a:pPr>
              <a:buClrTx/>
              <a:buFont typeface="Wingdings" panose="05000000000000000000" pitchFamily="2" charset="2"/>
              <a:buChar char="§"/>
            </a:pPr>
            <a:endParaRPr lang="en-US">
              <a:solidFill>
                <a:schemeClr val="tx1">
                  <a:lumMod val="85000"/>
                  <a:lumOff val="1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722820" y="6296279"/>
            <a:ext cx="630980" cy="365125"/>
          </a:xfrm>
        </p:spPr>
        <p:txBody>
          <a:bodyPr>
            <a:normAutofit/>
          </a:bodyPr>
          <a:lstStyle/>
          <a:p>
            <a:pPr algn="l">
              <a:spcAft>
                <a:spcPts val="600"/>
              </a:spcAft>
            </a:pPr>
            <a:fld id="{4FAB73BC-B049-4115-A692-8D63A059BFB8}" type="slidenum">
              <a:rPr lang="en-US">
                <a:solidFill>
                  <a:schemeClr val="tx1">
                    <a:lumMod val="65000"/>
                    <a:lumOff val="35000"/>
                  </a:schemeClr>
                </a:solidFill>
              </a:rPr>
              <a:pPr algn="l">
                <a:spcAft>
                  <a:spcPts val="600"/>
                </a:spcAft>
              </a:pPr>
              <a:t>17</a:t>
            </a:fld>
            <a:endParaRPr lang="en-US">
              <a:solidFill>
                <a:schemeClr val="tx1">
                  <a:lumMod val="65000"/>
                  <a:lumOff val="35000"/>
                </a:schemeClr>
              </a:solidFill>
            </a:endParaRPr>
          </a:p>
        </p:txBody>
      </p:sp>
      <p:pic>
        <p:nvPicPr>
          <p:cNvPr id="5" name="Picture 4" descr="A tiger head with yellow text&#10;&#10;Description automatically generated">
            <a:extLst>
              <a:ext uri="{FF2B5EF4-FFF2-40B4-BE49-F238E27FC236}">
                <a16:creationId xmlns:a16="http://schemas.microsoft.com/office/drawing/2014/main" id="{B73EDF86-DAD4-BC5F-4074-E9DDDA9C5FC1}"/>
              </a:ext>
            </a:extLst>
          </p:cNvPr>
          <p:cNvPicPr>
            <a:picLocks noChangeAspect="1"/>
          </p:cNvPicPr>
          <p:nvPr/>
        </p:nvPicPr>
        <p:blipFill>
          <a:blip r:embed="rId2"/>
          <a:stretch>
            <a:fillRect/>
          </a:stretch>
        </p:blipFill>
        <p:spPr>
          <a:xfrm>
            <a:off x="9236044" y="5374019"/>
            <a:ext cx="2743200" cy="1345883"/>
          </a:xfrm>
          <a:prstGeom prst="rect">
            <a:avLst/>
          </a:prstGeom>
        </p:spPr>
      </p:pic>
    </p:spTree>
    <p:extLst>
      <p:ext uri="{BB962C8B-B14F-4D97-AF65-F5344CB8AC3E}">
        <p14:creationId xmlns:p14="http://schemas.microsoft.com/office/powerpoint/2010/main" val="155838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can I contact for help?</a:t>
            </a:r>
          </a:p>
        </p:txBody>
      </p:sp>
      <p:sp>
        <p:nvSpPr>
          <p:cNvPr id="3" name="Content Placeholder 2"/>
          <p:cNvSpPr>
            <a:spLocks noGrp="1"/>
          </p:cNvSpPr>
          <p:nvPr>
            <p:ph idx="1"/>
          </p:nvPr>
        </p:nvSpPr>
        <p:spPr/>
        <p:txBody>
          <a:bodyPr vert="horz" lIns="0" tIns="45720" rIns="0" bIns="45720" rtlCol="0" anchor="t">
            <a:normAutofit fontScale="70000" lnSpcReduction="20000"/>
          </a:bodyPr>
          <a:lstStyle/>
          <a:p>
            <a:r>
              <a:rPr lang="en-US" sz="2000">
                <a:solidFill>
                  <a:schemeClr val="tx1"/>
                </a:solidFill>
                <a:latin typeface="Arial"/>
                <a:cs typeface="Arial"/>
              </a:rPr>
              <a:t>The Principal, Eric Cooper</a:t>
            </a:r>
          </a:p>
          <a:p>
            <a:r>
              <a:rPr lang="en-US" sz="2000">
                <a:solidFill>
                  <a:schemeClr val="tx1"/>
                </a:solidFill>
                <a:latin typeface="Arial"/>
                <a:cs typeface="Arial"/>
              </a:rPr>
              <a:t>The Vice Principal, David Taylor</a:t>
            </a:r>
          </a:p>
          <a:p>
            <a:r>
              <a:rPr lang="en-US" sz="2000">
                <a:solidFill>
                  <a:schemeClr val="tx1"/>
                </a:solidFill>
                <a:latin typeface="Arial"/>
                <a:cs typeface="Arial"/>
              </a:rPr>
              <a:t>The PLC Coach, Ms. Armour</a:t>
            </a:r>
          </a:p>
          <a:p>
            <a:r>
              <a:rPr lang="en-US" sz="2000">
                <a:solidFill>
                  <a:schemeClr val="tx1"/>
                </a:solidFill>
                <a:latin typeface="Arial"/>
                <a:cs typeface="Arial"/>
              </a:rPr>
              <a:t>The Literacy Coach, Ms. Henderson</a:t>
            </a:r>
          </a:p>
          <a:p>
            <a:r>
              <a:rPr lang="en-US" sz="2000">
                <a:solidFill>
                  <a:schemeClr val="tx1"/>
                </a:solidFill>
                <a:latin typeface="Arial"/>
                <a:cs typeface="Arial"/>
              </a:rPr>
              <a:t>The School Counselors, 9th and 10th Mrs. Pilate, 11th and 12th Mrs. </a:t>
            </a:r>
            <a:r>
              <a:rPr lang="en-US" sz="2000" err="1">
                <a:solidFill>
                  <a:schemeClr val="tx1"/>
                </a:solidFill>
                <a:latin typeface="Arial"/>
                <a:cs typeface="Arial"/>
              </a:rPr>
              <a:t>Zellaery</a:t>
            </a:r>
            <a:r>
              <a:rPr lang="en-US" sz="2000">
                <a:solidFill>
                  <a:schemeClr val="tx1"/>
                </a:solidFill>
                <a:latin typeface="Arial"/>
                <a:cs typeface="Arial"/>
              </a:rPr>
              <a:t> Smith</a:t>
            </a:r>
          </a:p>
          <a:p>
            <a:r>
              <a:rPr lang="en-US">
                <a:solidFill>
                  <a:schemeClr val="tx1"/>
                </a:solidFill>
                <a:latin typeface="Arial"/>
                <a:cs typeface="Arial"/>
              </a:rPr>
              <a:t>The Attendance Secretary, Mrs. Farley</a:t>
            </a:r>
            <a:endParaRPr lang="en-US">
              <a:solidFill>
                <a:schemeClr val="tx1"/>
              </a:solidFill>
            </a:endParaRPr>
          </a:p>
          <a:p>
            <a:r>
              <a:rPr lang="en-US">
                <a:solidFill>
                  <a:schemeClr val="tx1"/>
                </a:solidFill>
                <a:latin typeface="Arial"/>
                <a:cs typeface="Arial"/>
              </a:rPr>
              <a:t>The Records Secretary, Mrs. Chase </a:t>
            </a:r>
            <a:endParaRPr lang="en-US">
              <a:solidFill>
                <a:schemeClr val="tx1"/>
              </a:solidFill>
            </a:endParaRPr>
          </a:p>
          <a:p>
            <a:r>
              <a:rPr lang="en-US">
                <a:solidFill>
                  <a:schemeClr val="tx1"/>
                </a:solidFill>
                <a:latin typeface="Arial"/>
                <a:cs typeface="Arial"/>
              </a:rPr>
              <a:t>The Financial Secretary, Mrs. Payne</a:t>
            </a:r>
          </a:p>
          <a:p>
            <a:r>
              <a:rPr lang="en-US">
                <a:solidFill>
                  <a:schemeClr val="tx1"/>
                </a:solidFill>
                <a:latin typeface="Arial"/>
                <a:cs typeface="Arial"/>
              </a:rPr>
              <a:t>The Family Liaison, Ms. Bowles</a:t>
            </a:r>
          </a:p>
          <a:p>
            <a:r>
              <a:rPr lang="en-US">
                <a:solidFill>
                  <a:schemeClr val="tx1"/>
                </a:solidFill>
                <a:latin typeface="Arial"/>
                <a:cs typeface="Arial"/>
              </a:rPr>
              <a:t>Teachers and other staff</a:t>
            </a:r>
          </a:p>
          <a:p>
            <a:endParaRPr lang="en-US">
              <a:solidFill>
                <a:schemeClr val="tx1"/>
              </a:solidFill>
            </a:endParaRPr>
          </a:p>
          <a:p>
            <a:pPr marL="0" indent="0">
              <a:buNone/>
            </a:pPr>
            <a:r>
              <a:rPr lang="en-US">
                <a:solidFill>
                  <a:schemeClr val="tx1"/>
                </a:solidFill>
                <a:latin typeface="Arial"/>
                <a:cs typeface="Arial"/>
              </a:rPr>
              <a:t>Each of these staff members may be reached by email or by dialing 901-416-3244</a:t>
            </a:r>
            <a:endParaRPr lang="en-US">
              <a:solidFill>
                <a:schemeClr val="tx1"/>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18</a:t>
            </a:fld>
            <a:endParaRPr lang="en-US"/>
          </a:p>
        </p:txBody>
      </p:sp>
    </p:spTree>
    <p:extLst>
      <p:ext uri="{BB962C8B-B14F-4D97-AF65-F5344CB8AC3E}">
        <p14:creationId xmlns:p14="http://schemas.microsoft.com/office/powerpoint/2010/main" val="2621130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030" y="963997"/>
            <a:ext cx="3254691" cy="4938361"/>
          </a:xfrm>
        </p:spPr>
        <p:txBody>
          <a:bodyPr anchor="ctr">
            <a:normAutofit/>
          </a:bodyPr>
          <a:lstStyle/>
          <a:p>
            <a:pPr algn="r"/>
            <a:r>
              <a:rPr lang="en-US">
                <a:solidFill>
                  <a:srgbClr val="00B0F0"/>
                </a:solidFill>
                <a:latin typeface="Arial"/>
                <a:ea typeface="Batang"/>
                <a:cs typeface="Arial"/>
              </a:rPr>
              <a:t>What is our school’s designation status?</a:t>
            </a:r>
          </a:p>
        </p:txBody>
      </p:sp>
      <p:cxnSp>
        <p:nvCxnSpPr>
          <p:cNvPr id="13" name="Straight Connector 12">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34882" y="963507"/>
            <a:ext cx="6135097" cy="4938851"/>
          </a:xfrm>
        </p:spPr>
        <p:txBody>
          <a:bodyPr vert="horz" lIns="0" tIns="45720" rIns="0" bIns="45720" rtlCol="0" anchor="ctr">
            <a:normAutofit/>
          </a:bodyPr>
          <a:lstStyle/>
          <a:p>
            <a:pPr>
              <a:buClrTx/>
              <a:buFont typeface="Wingdings" panose="05000000000000000000" pitchFamily="2" charset="2"/>
              <a:buChar char="§"/>
            </a:pPr>
            <a:r>
              <a:rPr lang="en-US" sz="1700"/>
              <a:t>In accordance with Tennessee’s accountability system, the Tennessee Department of Education (TDOE) determines designations for all public schools. Designations include:</a:t>
            </a:r>
          </a:p>
          <a:p>
            <a:pPr marL="966470" lvl="3">
              <a:buFont typeface="Arial" panose="020B0604020202020204" pitchFamily="34" charset="0"/>
              <a:buChar char="•"/>
            </a:pPr>
            <a:r>
              <a:rPr lang="en-US" sz="1700" b="1"/>
              <a:t>Reward Schools </a:t>
            </a:r>
            <a:r>
              <a:rPr lang="en-US" sz="1700"/>
              <a:t>- Reward schools include the top 10 percent of schools.</a:t>
            </a:r>
          </a:p>
          <a:p>
            <a:pPr marL="966470" lvl="3">
              <a:buFont typeface="Arial" panose="020B0604020202020204" pitchFamily="34" charset="0"/>
              <a:buChar char="•"/>
            </a:pPr>
            <a:r>
              <a:rPr lang="en-US" sz="1700" b="1">
                <a:highlight>
                  <a:srgbClr val="FFFF00"/>
                </a:highlight>
                <a:latin typeface="Arial"/>
                <a:cs typeface="Arial"/>
              </a:rPr>
              <a:t>Priority Schools </a:t>
            </a:r>
            <a:r>
              <a:rPr lang="en-US" sz="1700">
                <a:highlight>
                  <a:srgbClr val="FFFF00"/>
                </a:highlight>
                <a:latin typeface="Arial"/>
                <a:cs typeface="Arial"/>
              </a:rPr>
              <a:t>- Priority schools are the 5 percent of schools with the lowest success rates (using up to three years of data) in the state.</a:t>
            </a:r>
          </a:p>
          <a:p>
            <a:pPr marL="966470" lvl="3">
              <a:buFont typeface="Arial" panose="020B0604020202020204" pitchFamily="34" charset="0"/>
              <a:buChar char="•"/>
            </a:pPr>
            <a:r>
              <a:rPr lang="en-US" sz="1700" b="1"/>
              <a:t>Focus Schools </a:t>
            </a:r>
            <a:r>
              <a:rPr lang="en-US" sz="1700"/>
              <a:t>- Focus schools are the 10 percent of schools identified through one of three pathways:</a:t>
            </a:r>
          </a:p>
          <a:p>
            <a:pPr marL="1299845" lvl="6">
              <a:buClrTx/>
              <a:buFont typeface="Courier New" panose="02070309020205020404" pitchFamily="49" charset="0"/>
              <a:buChar char="o"/>
            </a:pPr>
            <a:r>
              <a:rPr lang="en-US" sz="1700">
                <a:latin typeface="Arial" panose="020B0604020202020204" pitchFamily="34" charset="0"/>
                <a:cs typeface="Arial" panose="020B0604020202020204" pitchFamily="34" charset="0"/>
              </a:rPr>
              <a:t>Graduation Rate Pathway - High schools with an average graduation rate of less than 60 percent.</a:t>
            </a:r>
          </a:p>
          <a:p>
            <a:pPr marL="1299845" lvl="6">
              <a:buClrTx/>
              <a:buFont typeface="Courier New" panose="02070309020205020404" pitchFamily="49" charset="0"/>
              <a:buChar char="o"/>
            </a:pPr>
            <a:r>
              <a:rPr lang="en-US" sz="1700">
                <a:latin typeface="Arial" panose="020B0604020202020204" pitchFamily="34" charset="0"/>
                <a:cs typeface="Arial" panose="020B0604020202020204" pitchFamily="34" charset="0"/>
              </a:rPr>
              <a:t>Subgroup Pathway - Any subgroup with a success rate of less than ten percent.</a:t>
            </a:r>
          </a:p>
          <a:p>
            <a:pPr marL="1299845" lvl="6">
              <a:buClrTx/>
              <a:buFont typeface="Courier New" panose="02070309020205020404" pitchFamily="49" charset="0"/>
              <a:buChar char="o"/>
            </a:pPr>
            <a:r>
              <a:rPr lang="en-US" sz="1700">
                <a:latin typeface="Arial" panose="020B0604020202020204" pitchFamily="34" charset="0"/>
                <a:cs typeface="Arial" panose="020B0604020202020204" pitchFamily="34" charset="0"/>
              </a:rPr>
              <a:t>Gap Pathway - Schools with the largest gaps between selected groups.</a:t>
            </a:r>
          </a:p>
          <a:p>
            <a:pPr marL="0" indent="0">
              <a:buClrTx/>
              <a:buNone/>
            </a:pPr>
            <a:endParaRPr lang="en-US" sz="1700"/>
          </a:p>
        </p:txBody>
      </p:sp>
      <p:sp>
        <p:nvSpPr>
          <p:cNvPr id="4" name="Slide Number Placeholder 3"/>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a:solidFill>
                  <a:schemeClr val="tx1">
                    <a:lumMod val="65000"/>
                    <a:lumOff val="35000"/>
                  </a:schemeClr>
                </a:solidFill>
              </a:rPr>
              <a:pPr>
                <a:spcAft>
                  <a:spcPts val="600"/>
                </a:spcAft>
              </a:pPr>
              <a:t>19</a:t>
            </a:fld>
            <a:endParaRPr lang="en-US">
              <a:solidFill>
                <a:schemeClr val="tx1">
                  <a:lumMod val="65000"/>
                  <a:lumOff val="35000"/>
                </a:schemeClr>
              </a:solidFill>
            </a:endParaRPr>
          </a:p>
        </p:txBody>
      </p:sp>
    </p:spTree>
    <p:extLst>
      <p:ext uri="{BB962C8B-B14F-4D97-AF65-F5344CB8AC3E}">
        <p14:creationId xmlns:p14="http://schemas.microsoft.com/office/powerpoint/2010/main" val="174151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7078" y="516836"/>
            <a:ext cx="3100136" cy="1960234"/>
          </a:xfrm>
        </p:spPr>
        <p:txBody>
          <a:bodyPr>
            <a:normAutofit/>
          </a:bodyPr>
          <a:lstStyle/>
          <a:p>
            <a:r>
              <a:rPr lang="en-US">
                <a:solidFill>
                  <a:srgbClr val="00B0F0"/>
                </a:solidFill>
                <a:latin typeface="Arial"/>
                <a:cs typeface="Arial"/>
              </a:rPr>
              <a:t>Why are we here?</a:t>
            </a:r>
            <a:r>
              <a:rPr lang="en-US">
                <a:solidFill>
                  <a:srgbClr val="1D2174"/>
                </a:solidFill>
                <a:latin typeface="Arial"/>
                <a:cs typeface="Arial"/>
              </a:rPr>
              <a:t>  </a:t>
            </a:r>
            <a:endParaRPr lang="en-US">
              <a:solidFill>
                <a:srgbClr val="1D2174"/>
              </a:solidFill>
            </a:endParaRPr>
          </a:p>
        </p:txBody>
      </p:sp>
      <p:cxnSp>
        <p:nvCxnSpPr>
          <p:cNvPr id="12" name="Straight Connector 11">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7432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1328" y="2790855"/>
            <a:ext cx="4641973" cy="3598896"/>
          </a:xfrm>
        </p:spPr>
        <p:txBody>
          <a:bodyPr vert="horz" lIns="0" tIns="45720" rIns="0" bIns="45720" rtlCol="0" anchor="t">
            <a:normAutofit/>
          </a:bodyPr>
          <a:lstStyle/>
          <a:p>
            <a:r>
              <a:rPr lang="en-US" sz="1800">
                <a:latin typeface="Arial"/>
                <a:cs typeface="Arial"/>
              </a:rPr>
              <a:t>The Every Student Succeeds Act (ESSA) requires that each Title I school hold an annual meeting of Title I families in order to:</a:t>
            </a:r>
          </a:p>
          <a:p>
            <a:pPr marL="966470" lvl="3">
              <a:buFont typeface="Arial" panose="020B0604020202020204" pitchFamily="34" charset="0"/>
              <a:buChar char="•"/>
            </a:pPr>
            <a:r>
              <a:rPr lang="en-US" sz="1800">
                <a:latin typeface="Arial"/>
                <a:cs typeface="Arial"/>
              </a:rPr>
              <a:t>inform you of your school’s participation in Title I,</a:t>
            </a:r>
          </a:p>
          <a:p>
            <a:pPr marL="966470" lvl="3">
              <a:buFont typeface="Arial" panose="020B0604020202020204" pitchFamily="34" charset="0"/>
              <a:buChar char="•"/>
            </a:pPr>
            <a:r>
              <a:rPr lang="en-US" sz="1800">
                <a:latin typeface="Arial"/>
                <a:cs typeface="Arial"/>
              </a:rPr>
              <a:t>explain the requirements of Title I, and</a:t>
            </a:r>
          </a:p>
          <a:p>
            <a:pPr marL="966470" lvl="3">
              <a:buFont typeface="Arial" panose="020B0604020202020204" pitchFamily="34" charset="0"/>
              <a:buChar char="•"/>
            </a:pPr>
            <a:r>
              <a:rPr lang="en-US" sz="1800">
                <a:latin typeface="Arial"/>
                <a:cs typeface="Arial"/>
              </a:rPr>
              <a:t>explain your rights as parents and family members to be involved.</a:t>
            </a:r>
          </a:p>
          <a:p>
            <a:pPr marL="680720" lvl="3" indent="0">
              <a:buNone/>
            </a:pPr>
            <a:endParaRPr lang="en-US" sz="1800"/>
          </a:p>
          <a:p>
            <a:pPr marL="966470" lvl="3">
              <a:buFont typeface="Arial" panose="020B0604020202020204" pitchFamily="34" charset="0"/>
              <a:buChar char="•"/>
            </a:pPr>
            <a:endParaRPr lang="en-US" sz="1500"/>
          </a:p>
          <a:p>
            <a:pPr marL="680720" lvl="3" indent="0">
              <a:buNone/>
            </a:pPr>
            <a:endParaRPr lang="en-US" sz="1500"/>
          </a:p>
          <a:p>
            <a:pPr marL="680720" lvl="3" indent="0">
              <a:buNone/>
            </a:pPr>
            <a:endParaRPr lang="en-US" sz="1500"/>
          </a:p>
          <a:p>
            <a:pPr marL="569595" lvl="1"/>
            <a:endParaRPr lang="en-US" sz="1500"/>
          </a:p>
          <a:p>
            <a:pPr marL="569595" lvl="1"/>
            <a:endParaRPr lang="en-US" sz="1500"/>
          </a:p>
          <a:p>
            <a:endParaRPr lang="en-US" sz="1500"/>
          </a:p>
        </p:txBody>
      </p:sp>
      <p:pic>
        <p:nvPicPr>
          <p:cNvPr id="6" name="Picture 5" descr="Toy plastic numbers">
            <a:extLst>
              <a:ext uri="{FF2B5EF4-FFF2-40B4-BE49-F238E27FC236}">
                <a16:creationId xmlns:a16="http://schemas.microsoft.com/office/drawing/2014/main" id="{FCB78026-8831-F038-0418-6C46636DE902}"/>
              </a:ext>
            </a:extLst>
          </p:cNvPr>
          <p:cNvPicPr>
            <a:picLocks noChangeAspect="1"/>
          </p:cNvPicPr>
          <p:nvPr/>
        </p:nvPicPr>
        <p:blipFill rotWithShape="1">
          <a:blip r:embed="rId3"/>
          <a:srcRect l="7527" r="13640" b="-3"/>
          <a:stretch/>
        </p:blipFill>
        <p:spPr>
          <a:xfrm>
            <a:off x="5499651" y="10"/>
            <a:ext cx="6697707" cy="6835904"/>
          </a:xfrm>
          <a:prstGeom prst="rect">
            <a:avLst/>
          </a:prstGeom>
        </p:spPr>
      </p:pic>
      <p:sp>
        <p:nvSpPr>
          <p:cNvPr id="4" name="Slide Number Placeholder 3"/>
          <p:cNvSpPr>
            <a:spLocks noGrp="1"/>
          </p:cNvSpPr>
          <p:nvPr>
            <p:ph type="sldNum" sz="quarter" idx="12"/>
          </p:nvPr>
        </p:nvSpPr>
        <p:spPr>
          <a:xfrm>
            <a:off x="10609742" y="6459785"/>
            <a:ext cx="602741" cy="365125"/>
          </a:xfrm>
        </p:spPr>
        <p:txBody>
          <a:bodyPr>
            <a:normAutofit/>
          </a:bodyPr>
          <a:lstStyle/>
          <a:p>
            <a:pPr>
              <a:spcAft>
                <a:spcPts val="600"/>
              </a:spcAft>
            </a:pPr>
            <a:fld id="{4FAB73BC-B049-4115-A692-8D63A059BFB8}" type="slidenum">
              <a:rPr lang="en-US" smtClean="0"/>
              <a:pPr>
                <a:spcAft>
                  <a:spcPts val="600"/>
                </a:spcAft>
              </a:pPr>
              <a:t>2</a:t>
            </a:fld>
            <a:endParaRPr lang="en-US"/>
          </a:p>
        </p:txBody>
      </p:sp>
    </p:spTree>
    <p:extLst>
      <p:ext uri="{BB962C8B-B14F-4D97-AF65-F5344CB8AC3E}">
        <p14:creationId xmlns:p14="http://schemas.microsoft.com/office/powerpoint/2010/main" val="2902294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parent and family engagement?</a:t>
            </a:r>
          </a:p>
        </p:txBody>
      </p:sp>
      <p:sp>
        <p:nvSpPr>
          <p:cNvPr id="3" name="Content Placeholder 2"/>
          <p:cNvSpPr>
            <a:spLocks noGrp="1"/>
          </p:cNvSpPr>
          <p:nvPr>
            <p:ph idx="1"/>
          </p:nvPr>
        </p:nvSpPr>
        <p:spPr>
          <a:xfrm>
            <a:off x="452582" y="1903398"/>
            <a:ext cx="11228671" cy="3153794"/>
          </a:xfrm>
        </p:spPr>
        <p:txBody>
          <a:bodyPr>
            <a:noAutofit/>
          </a:bodyPr>
          <a:lstStyle/>
          <a:p>
            <a:pPr>
              <a:buClrTx/>
              <a:buFont typeface="Wingdings" panose="05000000000000000000" pitchFamily="2" charset="2"/>
              <a:buChar char="§"/>
            </a:pPr>
            <a:r>
              <a:rPr lang="en-US" sz="2200">
                <a:solidFill>
                  <a:schemeClr val="tx1"/>
                </a:solidFill>
                <a:latin typeface="Arial" panose="020B0604020202020204" pitchFamily="34" charset="0"/>
                <a:cs typeface="Arial" panose="020B0604020202020204" pitchFamily="34" charset="0"/>
              </a:rPr>
              <a:t>Family engagement is a </a:t>
            </a:r>
            <a:r>
              <a:rPr lang="en-US" sz="2200" b="1">
                <a:solidFill>
                  <a:schemeClr val="tx1"/>
                </a:solidFill>
                <a:latin typeface="Arial" panose="020B0604020202020204" pitchFamily="34" charset="0"/>
                <a:cs typeface="Arial" panose="020B0604020202020204" pitchFamily="34" charset="0"/>
              </a:rPr>
              <a:t>shared responsibility </a:t>
            </a:r>
            <a:r>
              <a:rPr lang="en-US" sz="2200">
                <a:solidFill>
                  <a:schemeClr val="tx1"/>
                </a:solidFill>
                <a:latin typeface="Arial" panose="020B0604020202020204" pitchFamily="34" charset="0"/>
                <a:cs typeface="Arial" panose="020B0604020202020204" pitchFamily="34" charset="0"/>
              </a:rPr>
              <a:t>in which schools and other community agencies and organizations are committed to reaching out to engage families in meaningful ways and in which families are committed to actively supporting their children's learning and development.</a:t>
            </a:r>
          </a:p>
          <a:p>
            <a:pPr>
              <a:buClrTx/>
              <a:buFont typeface="Wingdings" panose="05000000000000000000" pitchFamily="2" charset="2"/>
              <a:buChar char="§"/>
            </a:pPr>
            <a:r>
              <a:rPr lang="en-US" sz="2200">
                <a:solidFill>
                  <a:schemeClr val="tx1"/>
                </a:solidFill>
                <a:latin typeface="Arial" panose="020B0604020202020204" pitchFamily="34" charset="0"/>
                <a:cs typeface="Arial" panose="020B0604020202020204" pitchFamily="34" charset="0"/>
              </a:rPr>
              <a:t>Family engagement is </a:t>
            </a:r>
            <a:r>
              <a:rPr lang="en-US" sz="2200" b="1">
                <a:solidFill>
                  <a:schemeClr val="tx1"/>
                </a:solidFill>
                <a:latin typeface="Arial" panose="020B0604020202020204" pitchFamily="34" charset="0"/>
                <a:cs typeface="Arial" panose="020B0604020202020204" pitchFamily="34" charset="0"/>
              </a:rPr>
              <a:t>continuous</a:t>
            </a:r>
            <a:r>
              <a:rPr lang="en-US" sz="2200">
                <a:solidFill>
                  <a:schemeClr val="tx1"/>
                </a:solidFill>
                <a:latin typeface="Arial" panose="020B0604020202020204" pitchFamily="34" charset="0"/>
                <a:cs typeface="Arial" panose="020B0604020202020204" pitchFamily="34" charset="0"/>
              </a:rPr>
              <a:t> across a child’s life and entails enduring commitment but changing family roles as children mature into young adulthood.</a:t>
            </a:r>
          </a:p>
          <a:p>
            <a:pPr>
              <a:buClrTx/>
              <a:buFont typeface="Wingdings" panose="05000000000000000000" pitchFamily="2" charset="2"/>
              <a:buChar char="§"/>
            </a:pPr>
            <a:r>
              <a:rPr lang="en-US" sz="2200">
                <a:solidFill>
                  <a:schemeClr val="tx1"/>
                </a:solidFill>
                <a:latin typeface="Arial" panose="020B0604020202020204" pitchFamily="34" charset="0"/>
                <a:cs typeface="Arial" panose="020B0604020202020204" pitchFamily="34" charset="0"/>
              </a:rPr>
              <a:t>Effective family engagement cuts across and reinforces learning in the </a:t>
            </a:r>
            <a:r>
              <a:rPr lang="en-US" sz="2200" b="1">
                <a:solidFill>
                  <a:schemeClr val="tx1"/>
                </a:solidFill>
                <a:latin typeface="Arial" panose="020B0604020202020204" pitchFamily="34" charset="0"/>
                <a:cs typeface="Arial" panose="020B0604020202020204" pitchFamily="34" charset="0"/>
              </a:rPr>
              <a:t>multiple settings </a:t>
            </a:r>
            <a:r>
              <a:rPr lang="en-US" sz="2200">
                <a:solidFill>
                  <a:schemeClr val="tx1"/>
                </a:solidFill>
                <a:latin typeface="Arial" panose="020B0604020202020204" pitchFamily="34" charset="0"/>
                <a:cs typeface="Arial" panose="020B0604020202020204" pitchFamily="34" charset="0"/>
              </a:rPr>
              <a:t>where children learn – at home, in pre-kindergarten programs, in school, in after-school programs, in faith-based institutions, and in the community.</a:t>
            </a:r>
          </a:p>
        </p:txBody>
      </p:sp>
      <p:sp>
        <p:nvSpPr>
          <p:cNvPr id="4" name="TextBox 3"/>
          <p:cNvSpPr txBox="1"/>
          <p:nvPr/>
        </p:nvSpPr>
        <p:spPr>
          <a:xfrm>
            <a:off x="317241" y="5831633"/>
            <a:ext cx="10338318"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Source: The National Association for Family, School, and Community Engagement (</a:t>
            </a:r>
            <a:r>
              <a:rPr lang="en-US" sz="1400">
                <a:latin typeface="Arial" panose="020B0604020202020204" pitchFamily="34" charset="0"/>
                <a:cs typeface="Arial" panose="020B0604020202020204" pitchFamily="34" charset="0"/>
                <a:hlinkClick r:id="rId3"/>
              </a:rPr>
              <a:t>https://nafsce.site-ym.com/page/definition</a:t>
            </a:r>
            <a:r>
              <a:rPr lang="en-US" sz="1400">
                <a:latin typeface="Arial" panose="020B0604020202020204" pitchFamily="34" charset="0"/>
                <a:cs typeface="Arial" panose="020B0604020202020204" pitchFamily="34" charset="0"/>
              </a:rPr>
              <a:t>)  </a:t>
            </a:r>
          </a:p>
        </p:txBody>
      </p:sp>
      <p:sp>
        <p:nvSpPr>
          <p:cNvPr id="5" name="Slide Number Placeholder 4"/>
          <p:cNvSpPr>
            <a:spLocks noGrp="1"/>
          </p:cNvSpPr>
          <p:nvPr>
            <p:ph type="sldNum" sz="quarter" idx="12"/>
          </p:nvPr>
        </p:nvSpPr>
        <p:spPr/>
        <p:txBody>
          <a:bodyPr/>
          <a:lstStyle/>
          <a:p>
            <a:fld id="{4FAB73BC-B049-4115-A692-8D63A059BFB8}" type="slidenum">
              <a:rPr lang="en-US" smtClean="0"/>
              <a:pPr/>
              <a:t>20</a:t>
            </a:fld>
            <a:endParaRPr lang="en-US"/>
          </a:p>
        </p:txBody>
      </p:sp>
    </p:spTree>
    <p:extLst>
      <p:ext uri="{BB962C8B-B14F-4D97-AF65-F5344CB8AC3E}">
        <p14:creationId xmlns:p14="http://schemas.microsoft.com/office/powerpoint/2010/main" val="151476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B0F0"/>
                </a:solidFill>
                <a:latin typeface="Arial"/>
                <a:cs typeface="Arial"/>
              </a:rPr>
              <a:t>What is parent and family engagement?</a:t>
            </a:r>
          </a:p>
        </p:txBody>
      </p:sp>
      <p:sp>
        <p:nvSpPr>
          <p:cNvPr id="3" name="Content Placeholder 2"/>
          <p:cNvSpPr>
            <a:spLocks noGrp="1"/>
          </p:cNvSpPr>
          <p:nvPr>
            <p:ph idx="1"/>
          </p:nvPr>
        </p:nvSpPr>
        <p:spPr>
          <a:xfrm>
            <a:off x="733168" y="1903398"/>
            <a:ext cx="10948085" cy="3610994"/>
          </a:xfrm>
        </p:spPr>
        <p:txBody>
          <a:bodyPr>
            <a:noAutofit/>
          </a:bodyPr>
          <a:lstStyle/>
          <a:p>
            <a:r>
              <a:rPr lang="en-US" sz="3200">
                <a:solidFill>
                  <a:schemeClr val="tx1"/>
                </a:solidFill>
              </a:rPr>
              <a:t>“Through effective communication with parents, teachers can have the greatest impact on their day-to-day success with students. With parents on their side, teachers can more effectively manage most academic and behavioral issues that arise. When the most important adults in a child’s life are working together, students benefit enormously.”</a:t>
            </a:r>
          </a:p>
          <a:p>
            <a:pPr marL="1471400" lvl="8" indent="0">
              <a:buNone/>
            </a:pPr>
            <a:r>
              <a:rPr lang="en-US" sz="2600">
                <a:solidFill>
                  <a:schemeClr val="tx1"/>
                </a:solidFill>
              </a:rPr>
              <a:t>						—</a:t>
            </a:r>
            <a:r>
              <a:rPr lang="en-US" sz="2600">
                <a:solidFill>
                  <a:schemeClr val="tx1"/>
                </a:solidFill>
                <a:latin typeface="Arial" panose="020B0604020202020204" pitchFamily="34" charset="0"/>
                <a:cs typeface="Arial" panose="020B0604020202020204" pitchFamily="34" charset="0"/>
              </a:rPr>
              <a:t>Lee and Marleen Canter</a:t>
            </a:r>
          </a:p>
          <a:p>
            <a:pPr marL="1471400" lvl="8" indent="0">
              <a:buNone/>
            </a:pPr>
            <a:endParaRPr lang="en-US" sz="2600"/>
          </a:p>
        </p:txBody>
      </p:sp>
      <p:sp>
        <p:nvSpPr>
          <p:cNvPr id="4" name="TextBox 3"/>
          <p:cNvSpPr txBox="1"/>
          <p:nvPr/>
        </p:nvSpPr>
        <p:spPr>
          <a:xfrm>
            <a:off x="102637" y="5906278"/>
            <a:ext cx="11318033"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Source: </a:t>
            </a:r>
            <a:r>
              <a:rPr lang="en-US" sz="1400" i="1">
                <a:latin typeface="Arial" panose="020B0604020202020204" pitchFamily="34" charset="0"/>
                <a:cs typeface="Arial" panose="020B0604020202020204" pitchFamily="34" charset="0"/>
              </a:rPr>
              <a:t>Parents on your Side: A Teacher’s Guide to Creating Positive Relationships with Parents</a:t>
            </a:r>
          </a:p>
        </p:txBody>
      </p:sp>
      <p:sp>
        <p:nvSpPr>
          <p:cNvPr id="5" name="Slide Number Placeholder 4"/>
          <p:cNvSpPr>
            <a:spLocks noGrp="1"/>
          </p:cNvSpPr>
          <p:nvPr>
            <p:ph type="sldNum" sz="quarter" idx="12"/>
          </p:nvPr>
        </p:nvSpPr>
        <p:spPr/>
        <p:txBody>
          <a:bodyPr/>
          <a:lstStyle/>
          <a:p>
            <a:fld id="{4FAB73BC-B049-4115-A692-8D63A059BFB8}" type="slidenum">
              <a:rPr lang="en-US" smtClean="0"/>
              <a:pPr/>
              <a:t>21</a:t>
            </a:fld>
            <a:endParaRPr lang="en-US"/>
          </a:p>
        </p:txBody>
      </p:sp>
    </p:spTree>
    <p:extLst>
      <p:ext uri="{BB962C8B-B14F-4D97-AF65-F5344CB8AC3E}">
        <p14:creationId xmlns:p14="http://schemas.microsoft.com/office/powerpoint/2010/main" val="2598623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What are the benefits of family engagement?</a:t>
            </a:r>
          </a:p>
        </p:txBody>
      </p:sp>
      <p:sp>
        <p:nvSpPr>
          <p:cNvPr id="4" name="Content Placeholder 3"/>
          <p:cNvSpPr>
            <a:spLocks noGrp="1"/>
          </p:cNvSpPr>
          <p:nvPr>
            <p:ph sz="half" idx="1"/>
          </p:nvPr>
        </p:nvSpPr>
        <p:spPr>
          <a:xfrm>
            <a:off x="854684" y="1845733"/>
            <a:ext cx="3285250" cy="4023359"/>
          </a:xfrm>
          <a:ln>
            <a:solidFill>
              <a:schemeClr val="tx1"/>
            </a:solidFill>
          </a:ln>
        </p:spPr>
        <p:txBody>
          <a:bodyPr>
            <a:normAutofit/>
          </a:bodyPr>
          <a:lstStyle/>
          <a:p>
            <a:pPr algn="ctr"/>
            <a:r>
              <a:rPr lang="en-US" u="sng">
                <a:solidFill>
                  <a:schemeClr val="tx1"/>
                </a:solidFill>
                <a:latin typeface="Arial" panose="020B0604020202020204" pitchFamily="34" charset="0"/>
                <a:cs typeface="Arial" panose="020B0604020202020204" pitchFamily="34" charset="0"/>
              </a:rPr>
              <a:t>For students:</a:t>
            </a:r>
          </a:p>
          <a:p>
            <a:pPr>
              <a:buClrTx/>
              <a:buFont typeface="Wingdings" panose="05000000000000000000" pitchFamily="2" charset="2"/>
              <a:buChar char="§"/>
            </a:pPr>
            <a:r>
              <a:rPr lang="en-US" sz="1800">
                <a:solidFill>
                  <a:schemeClr val="tx1"/>
                </a:solidFill>
                <a:latin typeface="Arial" panose="020B0604020202020204" pitchFamily="34" charset="0"/>
                <a:cs typeface="Arial" panose="020B0604020202020204" pitchFamily="34" charset="0"/>
              </a:rPr>
              <a:t>Higher grades and test scores</a:t>
            </a:r>
          </a:p>
          <a:p>
            <a:pPr>
              <a:buClrTx/>
              <a:buFont typeface="Wingdings" panose="05000000000000000000" pitchFamily="2" charset="2"/>
              <a:buChar char="§"/>
            </a:pPr>
            <a:r>
              <a:rPr lang="en-US" sz="1800">
                <a:solidFill>
                  <a:schemeClr val="tx1"/>
                </a:solidFill>
                <a:latin typeface="Arial" panose="020B0604020202020204" pitchFamily="34" charset="0"/>
                <a:cs typeface="Arial" panose="020B0604020202020204" pitchFamily="34" charset="0"/>
              </a:rPr>
              <a:t>Better attendance</a:t>
            </a:r>
          </a:p>
          <a:p>
            <a:pPr>
              <a:buClrTx/>
              <a:buFont typeface="Wingdings" panose="05000000000000000000" pitchFamily="2" charset="2"/>
              <a:buChar char="§"/>
            </a:pPr>
            <a:r>
              <a:rPr lang="en-US" sz="1800">
                <a:solidFill>
                  <a:schemeClr val="tx1"/>
                </a:solidFill>
                <a:latin typeface="Arial" panose="020B0604020202020204" pitchFamily="34" charset="0"/>
                <a:cs typeface="Arial" panose="020B0604020202020204" pitchFamily="34" charset="0"/>
              </a:rPr>
              <a:t>More positive attitudes and better behavior</a:t>
            </a:r>
          </a:p>
          <a:p>
            <a:pPr>
              <a:buClrTx/>
              <a:buFont typeface="Wingdings" panose="05000000000000000000" pitchFamily="2" charset="2"/>
              <a:buChar char="§"/>
            </a:pPr>
            <a:r>
              <a:rPr lang="en-US" sz="1800">
                <a:solidFill>
                  <a:schemeClr val="tx1"/>
                </a:solidFill>
                <a:latin typeface="Arial" panose="020B0604020202020204" pitchFamily="34" charset="0"/>
                <a:cs typeface="Arial" panose="020B0604020202020204" pitchFamily="34" charset="0"/>
              </a:rPr>
              <a:t>Higher graduation rates</a:t>
            </a:r>
          </a:p>
          <a:p>
            <a:pPr>
              <a:buClrTx/>
              <a:buFont typeface="Wingdings" panose="05000000000000000000" pitchFamily="2" charset="2"/>
              <a:buChar char="§"/>
            </a:pPr>
            <a:r>
              <a:rPr lang="en-US" sz="1800">
                <a:solidFill>
                  <a:schemeClr val="tx1"/>
                </a:solidFill>
                <a:latin typeface="Arial" panose="020B0604020202020204" pitchFamily="34" charset="0"/>
                <a:cs typeface="Arial" panose="020B0604020202020204" pitchFamily="34" charset="0"/>
              </a:rPr>
              <a:t>Greater enrollment in postsecondary education</a:t>
            </a:r>
          </a:p>
          <a:p>
            <a:pPr>
              <a:buClrTx/>
              <a:buFont typeface="Wingdings" panose="05000000000000000000" pitchFamily="2" charset="2"/>
              <a:buChar char="§"/>
            </a:pPr>
            <a:endParaRPr lang="en-US"/>
          </a:p>
          <a:p>
            <a:endParaRPr lang="en-US"/>
          </a:p>
        </p:txBody>
      </p:sp>
      <p:sp>
        <p:nvSpPr>
          <p:cNvPr id="9" name="Content Placeholder 3"/>
          <p:cNvSpPr>
            <a:spLocks noGrp="1"/>
          </p:cNvSpPr>
          <p:nvPr>
            <p:ph sz="half" idx="2"/>
          </p:nvPr>
        </p:nvSpPr>
        <p:spPr>
          <a:xfrm>
            <a:off x="4483855" y="1845733"/>
            <a:ext cx="3285250" cy="4023359"/>
          </a:xfrm>
          <a:ln>
            <a:solidFill>
              <a:schemeClr val="tx1"/>
            </a:solidFill>
          </a:ln>
        </p:spPr>
        <p:txBody>
          <a:bodyPr>
            <a:normAutofit/>
          </a:bodyPr>
          <a:lstStyle/>
          <a:p>
            <a:pPr algn="ctr"/>
            <a:r>
              <a:rPr lang="en-US" u="sng">
                <a:solidFill>
                  <a:schemeClr val="tx1"/>
                </a:solidFill>
                <a:latin typeface="Arial" panose="020B0604020202020204" pitchFamily="34" charset="0"/>
                <a:cs typeface="Arial" panose="020B0604020202020204" pitchFamily="34" charset="0"/>
              </a:rPr>
              <a:t>For Parents and Families:</a:t>
            </a:r>
          </a:p>
          <a:p>
            <a:pPr lvl="0">
              <a:buClrTx/>
              <a:buFont typeface="Wingdings" panose="05000000000000000000" pitchFamily="2" charset="2"/>
              <a:buChar char="§"/>
            </a:pPr>
            <a:r>
              <a:rPr lang="en-US" sz="1800">
                <a:solidFill>
                  <a:schemeClr val="tx1"/>
                </a:solidFill>
                <a:latin typeface="Arial" panose="020B0604020202020204" pitchFamily="34" charset="0"/>
                <a:cs typeface="Arial" panose="020B0604020202020204" pitchFamily="34" charset="0"/>
              </a:rPr>
              <a:t>More confidence and trust in the school</a:t>
            </a:r>
          </a:p>
          <a:p>
            <a:pPr lvl="0">
              <a:buClrTx/>
              <a:buFont typeface="Wingdings" panose="05000000000000000000" pitchFamily="2" charset="2"/>
              <a:buChar char="§"/>
            </a:pPr>
            <a:r>
              <a:rPr lang="en-US" sz="1800">
                <a:solidFill>
                  <a:schemeClr val="tx1"/>
                </a:solidFill>
                <a:latin typeface="Arial" panose="020B0604020202020204" pitchFamily="34" charset="0"/>
                <a:cs typeface="Arial" panose="020B0604020202020204" pitchFamily="34" charset="0"/>
              </a:rPr>
              <a:t>Increased confidence in their parenting skills</a:t>
            </a:r>
          </a:p>
          <a:p>
            <a:pPr lvl="0">
              <a:buClrTx/>
              <a:buFont typeface="Wingdings" panose="05000000000000000000" pitchFamily="2" charset="2"/>
              <a:buChar char="§"/>
            </a:pPr>
            <a:r>
              <a:rPr lang="en-US" sz="1800">
                <a:solidFill>
                  <a:schemeClr val="tx1"/>
                </a:solidFill>
                <a:latin typeface="Arial" panose="020B0604020202020204" pitchFamily="34" charset="0"/>
                <a:cs typeface="Arial" panose="020B0604020202020204" pitchFamily="34" charset="0"/>
              </a:rPr>
              <a:t>Creates a home environment that encourages learning</a:t>
            </a:r>
          </a:p>
          <a:p>
            <a:pPr lvl="0">
              <a:buClrTx/>
              <a:buFont typeface="Wingdings" panose="05000000000000000000" pitchFamily="2" charset="2"/>
              <a:buChar char="§"/>
            </a:pPr>
            <a:r>
              <a:rPr lang="en-US" sz="1800">
                <a:solidFill>
                  <a:schemeClr val="tx1"/>
                </a:solidFill>
                <a:latin typeface="Arial" panose="020B0604020202020204" pitchFamily="34" charset="0"/>
                <a:cs typeface="Arial" panose="020B0604020202020204" pitchFamily="34" charset="0"/>
              </a:rPr>
              <a:t>Encourages families to form stronger relationships with teachers and other families</a:t>
            </a:r>
          </a:p>
          <a:p>
            <a:pPr marL="0" lvl="0" indent="0">
              <a:buClrTx/>
              <a:buNone/>
            </a:pPr>
            <a:endParaRPr lang="en-US">
              <a:solidFill>
                <a:prstClr val="black">
                  <a:lumMod val="75000"/>
                  <a:lumOff val="25000"/>
                </a:prstClr>
              </a:solidFill>
              <a:latin typeface="Arial" panose="020B0604020202020204" pitchFamily="34" charset="0"/>
              <a:cs typeface="Arial" panose="020B0604020202020204" pitchFamily="34" charset="0"/>
            </a:endParaRPr>
          </a:p>
          <a:p>
            <a:endParaRPr lang="en-US" u="sng"/>
          </a:p>
        </p:txBody>
      </p:sp>
      <p:sp>
        <p:nvSpPr>
          <p:cNvPr id="10" name="Content Placeholder 3"/>
          <p:cNvSpPr>
            <a:spLocks noGrp="1"/>
          </p:cNvSpPr>
          <p:nvPr>
            <p:ph sz="half" idx="4294967295"/>
          </p:nvPr>
        </p:nvSpPr>
        <p:spPr>
          <a:xfrm>
            <a:off x="8135567" y="1840738"/>
            <a:ext cx="3284537" cy="4024312"/>
          </a:xfrm>
          <a:ln>
            <a:solidFill>
              <a:schemeClr val="tx1"/>
            </a:solidFill>
          </a:ln>
        </p:spPr>
        <p:txBody>
          <a:bodyPr>
            <a:normAutofit/>
          </a:bodyPr>
          <a:lstStyle/>
          <a:p>
            <a:pPr algn="ctr"/>
            <a:r>
              <a:rPr lang="en-US" u="sng">
                <a:solidFill>
                  <a:schemeClr val="tx1"/>
                </a:solidFill>
                <a:latin typeface="Arial" panose="020B0604020202020204" pitchFamily="34" charset="0"/>
                <a:cs typeface="Arial" panose="020B0604020202020204" pitchFamily="34" charset="0"/>
              </a:rPr>
              <a:t>For Schools and Teachers:</a:t>
            </a:r>
          </a:p>
          <a:p>
            <a:pPr lvl="0">
              <a:buClrTx/>
              <a:buFont typeface="Wingdings" panose="05000000000000000000" pitchFamily="2" charset="2"/>
              <a:buChar char="§"/>
            </a:pPr>
            <a:r>
              <a:rPr lang="en-US" sz="1800">
                <a:solidFill>
                  <a:schemeClr val="tx1"/>
                </a:solidFill>
                <a:latin typeface="Arial" panose="020B0604020202020204" pitchFamily="34" charset="0"/>
                <a:cs typeface="Arial" panose="020B0604020202020204" pitchFamily="34" charset="0"/>
              </a:rPr>
              <a:t>Improved teacher and staff morale</a:t>
            </a:r>
          </a:p>
          <a:p>
            <a:pPr lvl="0">
              <a:buClrTx/>
              <a:buFont typeface="Wingdings" panose="05000000000000000000" pitchFamily="2" charset="2"/>
              <a:buChar char="§"/>
            </a:pPr>
            <a:r>
              <a:rPr lang="en-US" sz="1800">
                <a:solidFill>
                  <a:schemeClr val="tx1"/>
                </a:solidFill>
                <a:latin typeface="Arial" panose="020B0604020202020204" pitchFamily="34" charset="0"/>
                <a:cs typeface="Arial" panose="020B0604020202020204" pitchFamily="34" charset="0"/>
              </a:rPr>
              <a:t>Higher ratings of schools and teachers by families</a:t>
            </a:r>
          </a:p>
          <a:p>
            <a:pPr lvl="0">
              <a:buClrTx/>
              <a:buFont typeface="Wingdings" panose="05000000000000000000" pitchFamily="2" charset="2"/>
              <a:buChar char="§"/>
            </a:pPr>
            <a:r>
              <a:rPr lang="en-US" sz="1800">
                <a:solidFill>
                  <a:schemeClr val="tx1"/>
                </a:solidFill>
                <a:latin typeface="Arial" panose="020B0604020202020204" pitchFamily="34" charset="0"/>
                <a:cs typeface="Arial" panose="020B0604020202020204" pitchFamily="34" charset="0"/>
              </a:rPr>
              <a:t>More support from families</a:t>
            </a:r>
          </a:p>
          <a:p>
            <a:pPr lvl="0">
              <a:buClrTx/>
              <a:buFont typeface="Wingdings" panose="05000000000000000000" pitchFamily="2" charset="2"/>
              <a:buChar char="§"/>
            </a:pPr>
            <a:r>
              <a:rPr lang="en-US" sz="1800">
                <a:solidFill>
                  <a:schemeClr val="tx1"/>
                </a:solidFill>
                <a:latin typeface="Arial" panose="020B0604020202020204" pitchFamily="34" charset="0"/>
                <a:cs typeface="Arial" panose="020B0604020202020204" pitchFamily="34" charset="0"/>
              </a:rPr>
              <a:t>Higher student achievement</a:t>
            </a:r>
          </a:p>
          <a:p>
            <a:pPr lvl="0">
              <a:buClrTx/>
              <a:buFont typeface="Wingdings" panose="05000000000000000000" pitchFamily="2" charset="2"/>
              <a:buChar char="§"/>
            </a:pPr>
            <a:r>
              <a:rPr lang="en-US" sz="1800">
                <a:solidFill>
                  <a:schemeClr val="tx1"/>
                </a:solidFill>
                <a:latin typeface="Arial" panose="020B0604020202020204" pitchFamily="34" charset="0"/>
                <a:cs typeface="Arial" panose="020B0604020202020204" pitchFamily="34" charset="0"/>
              </a:rPr>
              <a:t>Increased and improved relationships within the community</a:t>
            </a:r>
          </a:p>
          <a:p>
            <a:pPr lvl="0">
              <a:buClrTx/>
              <a:buFont typeface="Wingdings" panose="05000000000000000000" pitchFamily="2" charset="2"/>
              <a:buChar char="§"/>
            </a:pPr>
            <a:endParaRPr lang="en-US">
              <a:solidFill>
                <a:prstClr val="black">
                  <a:lumMod val="75000"/>
                  <a:lumOff val="25000"/>
                </a:prstClr>
              </a:solidFill>
              <a:latin typeface="Arial" panose="020B0604020202020204" pitchFamily="34" charset="0"/>
              <a:cs typeface="Arial" panose="020B0604020202020204" pitchFamily="34" charset="0"/>
            </a:endParaRPr>
          </a:p>
          <a:p>
            <a:endParaRPr lang="en-US" u="sng"/>
          </a:p>
        </p:txBody>
      </p:sp>
      <p:sp>
        <p:nvSpPr>
          <p:cNvPr id="3" name="Slide Number Placeholder 2"/>
          <p:cNvSpPr>
            <a:spLocks noGrp="1"/>
          </p:cNvSpPr>
          <p:nvPr>
            <p:ph type="sldNum" sz="quarter" idx="12"/>
          </p:nvPr>
        </p:nvSpPr>
        <p:spPr/>
        <p:txBody>
          <a:bodyPr/>
          <a:lstStyle/>
          <a:p>
            <a:fld id="{4FAB73BC-B049-4115-A692-8D63A059BFB8}" type="slidenum">
              <a:rPr lang="en-US" smtClean="0"/>
              <a:pPr/>
              <a:t>22</a:t>
            </a:fld>
            <a:endParaRPr lang="en-US"/>
          </a:p>
        </p:txBody>
      </p:sp>
    </p:spTree>
    <p:extLst>
      <p:ext uri="{BB962C8B-B14F-4D97-AF65-F5344CB8AC3E}">
        <p14:creationId xmlns:p14="http://schemas.microsoft.com/office/powerpoint/2010/main" val="2777107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B0F0"/>
                </a:solidFill>
                <a:latin typeface="Arial"/>
                <a:cs typeface="Arial"/>
              </a:rPr>
              <a:t>Table Activity</a:t>
            </a:r>
          </a:p>
        </p:txBody>
      </p:sp>
      <p:sp>
        <p:nvSpPr>
          <p:cNvPr id="3" name="Content Placeholder 2"/>
          <p:cNvSpPr>
            <a:spLocks noGrp="1"/>
          </p:cNvSpPr>
          <p:nvPr>
            <p:ph idx="1"/>
          </p:nvPr>
        </p:nvSpPr>
        <p:spPr>
          <a:xfrm>
            <a:off x="1097280" y="1845734"/>
            <a:ext cx="10226502" cy="4023360"/>
          </a:xfrm>
        </p:spPr>
        <p:txBody>
          <a:bodyPr vert="horz" lIns="0" tIns="45720" rIns="0" bIns="45720" rtlCol="0" anchor="t">
            <a:normAutofit/>
          </a:bodyPr>
          <a:lstStyle/>
          <a:p>
            <a:pPr>
              <a:buClrTx/>
              <a:buFont typeface="Wingdings" panose="05000000000000000000" pitchFamily="2" charset="2"/>
              <a:buChar char="§"/>
            </a:pPr>
            <a:r>
              <a:rPr lang="en-US" dirty="0">
                <a:solidFill>
                  <a:schemeClr val="tx1"/>
                </a:solidFill>
                <a:latin typeface="Arial"/>
                <a:cs typeface="Arial"/>
              </a:rPr>
              <a:t>Partner with those at your table to discuss the following questions:</a:t>
            </a:r>
          </a:p>
          <a:p>
            <a:pPr marL="966470" lvl="3">
              <a:buFont typeface="Arial" panose="020B0604020202020204" pitchFamily="34" charset="0"/>
              <a:buChar char="•"/>
            </a:pPr>
            <a:r>
              <a:rPr lang="en-US" dirty="0">
                <a:solidFill>
                  <a:schemeClr val="tx1"/>
                </a:solidFill>
                <a:latin typeface="Arial"/>
                <a:cs typeface="Arial"/>
              </a:rPr>
              <a:t>What form of communication works best for you? (e.g. phone calls, texts, emails, notes, face-to-face, etc.)</a:t>
            </a:r>
          </a:p>
          <a:p>
            <a:pPr marL="966470" lvl="3">
              <a:buFont typeface="Arial" panose="020B0604020202020204" pitchFamily="34" charset="0"/>
              <a:buChar char="•"/>
            </a:pPr>
            <a:r>
              <a:rPr lang="en-US" dirty="0">
                <a:solidFill>
                  <a:schemeClr val="tx1"/>
                </a:solidFill>
                <a:latin typeface="Arial"/>
                <a:cs typeface="Arial"/>
              </a:rPr>
              <a:t>What kinds of information do you most want to receive from the school?</a:t>
            </a:r>
          </a:p>
          <a:p>
            <a:pPr marL="966470" lvl="3">
              <a:buFont typeface="Arial" panose="020B0604020202020204" pitchFamily="34" charset="0"/>
              <a:buChar char="•"/>
            </a:pPr>
            <a:r>
              <a:rPr lang="en-US" dirty="0">
                <a:solidFill>
                  <a:schemeClr val="tx1"/>
                </a:solidFill>
                <a:latin typeface="Arial"/>
                <a:cs typeface="Arial"/>
              </a:rPr>
              <a:t>What might the school do differently to improve communication between school and home?</a:t>
            </a:r>
          </a:p>
          <a:p>
            <a:pPr marL="966470" lvl="3">
              <a:buFont typeface="Arial" panose="020B0604020202020204" pitchFamily="34" charset="0"/>
              <a:buChar char="•"/>
            </a:pPr>
            <a:r>
              <a:rPr lang="en-US" dirty="0">
                <a:solidFill>
                  <a:schemeClr val="tx1"/>
                </a:solidFill>
                <a:latin typeface="Arial"/>
                <a:cs typeface="Arial"/>
              </a:rPr>
              <a:t>What is ONE school-wide improvement that you and those at your table would like to see this school year?</a:t>
            </a:r>
          </a:p>
          <a:p>
            <a:pPr>
              <a:buClrTx/>
              <a:buFont typeface="Wingdings" panose="05000000000000000000" pitchFamily="2" charset="2"/>
              <a:buChar char="§"/>
            </a:pPr>
            <a:r>
              <a:rPr lang="en-US" dirty="0">
                <a:solidFill>
                  <a:schemeClr val="tx1"/>
                </a:solidFill>
                <a:latin typeface="Arial"/>
                <a:cs typeface="Arial"/>
              </a:rPr>
              <a:t>Record your group’s thoughts on chart paper.</a:t>
            </a:r>
          </a:p>
          <a:p>
            <a:pPr>
              <a:buClrTx/>
              <a:buFont typeface="Wingdings" panose="05000000000000000000" pitchFamily="2" charset="2"/>
              <a:buChar char="§"/>
            </a:pPr>
            <a:r>
              <a:rPr lang="en-US" dirty="0">
                <a:solidFill>
                  <a:schemeClr val="tx1"/>
                </a:solidFill>
                <a:latin typeface="Arial"/>
                <a:cs typeface="Arial"/>
              </a:rPr>
              <a:t>Be prepared to share!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23</a:t>
            </a:fld>
            <a:endParaRPr lang="en-US"/>
          </a:p>
        </p:txBody>
      </p:sp>
    </p:spTree>
    <p:extLst>
      <p:ext uri="{BB962C8B-B14F-4D97-AF65-F5344CB8AC3E}">
        <p14:creationId xmlns:p14="http://schemas.microsoft.com/office/powerpoint/2010/main" val="1142818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Table Activity</a:t>
            </a:r>
          </a:p>
        </p:txBody>
      </p:sp>
      <p:sp>
        <p:nvSpPr>
          <p:cNvPr id="3" name="Content Placeholder 2"/>
          <p:cNvSpPr>
            <a:spLocks noGrp="1"/>
          </p:cNvSpPr>
          <p:nvPr>
            <p:ph idx="1"/>
          </p:nvPr>
        </p:nvSpPr>
        <p:spPr/>
        <p:txBody>
          <a:bodyPr vert="horz" lIns="0" tIns="45720" rIns="0" bIns="45720" rtlCol="0" anchor="t">
            <a:normAutofit/>
          </a:bodyPr>
          <a:lstStyle/>
          <a:p>
            <a:pPr>
              <a:buClrTx/>
              <a:buFont typeface="Wingdings" panose="05000000000000000000" pitchFamily="2" charset="2"/>
              <a:buChar char="§"/>
            </a:pPr>
            <a:r>
              <a:rPr lang="en-US">
                <a:solidFill>
                  <a:schemeClr val="tx1"/>
                </a:solidFill>
                <a:latin typeface="Arial" panose="020B0604020202020204" pitchFamily="34" charset="0"/>
                <a:cs typeface="Arial" panose="020B0604020202020204" pitchFamily="34" charset="0"/>
              </a:rPr>
              <a:t>Partner with those at your table to discuss the following questions:</a:t>
            </a:r>
          </a:p>
          <a:p>
            <a:pPr marL="966470" lvl="3">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What are the strengths of your school and community?</a:t>
            </a:r>
            <a:endParaRPr lang="en-US">
              <a:solidFill>
                <a:schemeClr val="tx1"/>
              </a:solidFill>
            </a:endParaRPr>
          </a:p>
          <a:p>
            <a:pPr marL="966470" lvl="3">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In what ways are your school, families, and community working together effectively?</a:t>
            </a:r>
            <a:endParaRPr lang="en-US">
              <a:solidFill>
                <a:schemeClr val="tx1"/>
              </a:solidFill>
            </a:endParaRPr>
          </a:p>
          <a:p>
            <a:pPr marL="966470" lvl="3">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What might schools, families, and the community do differently to work together more successfully? </a:t>
            </a:r>
            <a:endParaRPr lang="en-US">
              <a:solidFill>
                <a:schemeClr val="tx1"/>
              </a:solidFill>
            </a:endParaRPr>
          </a:p>
          <a:p>
            <a:pPr>
              <a:buClrTx/>
              <a:buFont typeface="Wingdings" panose="05000000000000000000" pitchFamily="2" charset="2"/>
              <a:buChar char="§"/>
            </a:pPr>
            <a:r>
              <a:rPr lang="en-US">
                <a:solidFill>
                  <a:schemeClr val="tx1"/>
                </a:solidFill>
                <a:latin typeface="Arial"/>
                <a:cs typeface="Arial"/>
              </a:rPr>
              <a:t>Record your group’s thoughts on chart paper.</a:t>
            </a:r>
          </a:p>
          <a:p>
            <a:pPr>
              <a:buClrTx/>
              <a:buFont typeface="Wingdings" panose="05000000000000000000" pitchFamily="2" charset="2"/>
              <a:buChar char="§"/>
            </a:pPr>
            <a:r>
              <a:rPr lang="en-US">
                <a:solidFill>
                  <a:schemeClr val="tx1"/>
                </a:solidFill>
                <a:latin typeface="Arial" panose="020B0604020202020204" pitchFamily="34" charset="0"/>
                <a:cs typeface="Arial" panose="020B0604020202020204" pitchFamily="34" charset="0"/>
              </a:rPr>
              <a:t>Be prepared to share!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24</a:t>
            </a:fld>
            <a:endParaRPr lang="en-US"/>
          </a:p>
        </p:txBody>
      </p:sp>
    </p:spTree>
    <p:extLst>
      <p:ext uri="{BB962C8B-B14F-4D97-AF65-F5344CB8AC3E}">
        <p14:creationId xmlns:p14="http://schemas.microsoft.com/office/powerpoint/2010/main" val="2776560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1459" y="1304790"/>
            <a:ext cx="10813986" cy="2954655"/>
          </a:xfrm>
          <a:prstGeom prst="rect">
            <a:avLst/>
          </a:prstGeom>
          <a:noFill/>
        </p:spPr>
        <p:txBody>
          <a:bodyPr wrap="none" lIns="91440" tIns="45720" rIns="91440" bIns="45720">
            <a:spAutoFit/>
          </a:bodyPr>
          <a:lstStyle/>
          <a:p>
            <a:pPr algn="ctr"/>
            <a:r>
              <a:rPr lang="en-US" sz="6600" b="1" cap="none" spc="0">
                <a:ln w="22225">
                  <a:solidFill>
                    <a:schemeClr val="accent2"/>
                  </a:solidFill>
                  <a:prstDash val="solid"/>
                </a:ln>
                <a:effectLst/>
                <a:latin typeface="Arial" panose="020B0604020202020204" pitchFamily="34" charset="0"/>
                <a:cs typeface="Arial" panose="020B0604020202020204" pitchFamily="34" charset="0"/>
              </a:rPr>
              <a:t>WE JUST WANT TO SAY…</a:t>
            </a:r>
          </a:p>
          <a:p>
            <a:pPr algn="ctr"/>
            <a:r>
              <a:rPr lang="en-US" sz="12000"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THANK YOU!</a:t>
            </a:r>
            <a:endParaRPr lang="en-US" sz="12000" b="1" cap="none" spc="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pPr/>
              <a:t>25</a:t>
            </a:fld>
            <a:endParaRPr lang="en-US"/>
          </a:p>
        </p:txBody>
      </p:sp>
    </p:spTree>
    <p:extLst>
      <p:ext uri="{BB962C8B-B14F-4D97-AF65-F5344CB8AC3E}">
        <p14:creationId xmlns:p14="http://schemas.microsoft.com/office/powerpoint/2010/main" val="369257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286603"/>
            <a:ext cx="10058400" cy="1450757"/>
          </a:xfrm>
        </p:spPr>
        <p:txBody>
          <a:bodyPr>
            <a:normAutofit/>
          </a:bodyPr>
          <a:lstStyle/>
          <a:p>
            <a:r>
              <a:rPr lang="en-US"/>
              <a:t>What will I learn?</a:t>
            </a:r>
          </a:p>
        </p:txBody>
      </p:sp>
      <p:pic>
        <p:nvPicPr>
          <p:cNvPr id="77" name="Picture 76" descr="A tiger head with yellow text&#10;&#10;Description automatically generated">
            <a:extLst>
              <a:ext uri="{FF2B5EF4-FFF2-40B4-BE49-F238E27FC236}">
                <a16:creationId xmlns:a16="http://schemas.microsoft.com/office/drawing/2014/main" id="{2BDCC4A0-2900-9623-EC14-B01EFF3B10D9}"/>
              </a:ext>
            </a:extLst>
          </p:cNvPr>
          <p:cNvPicPr>
            <a:picLocks noChangeAspect="1"/>
          </p:cNvPicPr>
          <p:nvPr/>
        </p:nvPicPr>
        <p:blipFill>
          <a:blip r:embed="rId3"/>
          <a:stretch>
            <a:fillRect/>
          </a:stretch>
        </p:blipFill>
        <p:spPr>
          <a:xfrm>
            <a:off x="1076432" y="2892583"/>
            <a:ext cx="3094997" cy="1518482"/>
          </a:xfrm>
          <a:prstGeom prst="rect">
            <a:avLst/>
          </a:prstGeom>
        </p:spPr>
      </p:pic>
      <p:sp>
        <p:nvSpPr>
          <p:cNvPr id="84" name="Rectangle 83">
            <a:extLst>
              <a:ext uri="{FF2B5EF4-FFF2-40B4-BE49-F238E27FC236}">
                <a16:creationId xmlns:a16="http://schemas.microsoft.com/office/drawing/2014/main" id="{77C34054-98F8-4229-885E-04C525969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FFEA2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6" name="Rectangle 85">
            <a:extLst>
              <a:ext uri="{FF2B5EF4-FFF2-40B4-BE49-F238E27FC236}">
                <a16:creationId xmlns:a16="http://schemas.microsoft.com/office/drawing/2014/main" id="{22AAB964-B835-4B93-A1F3-4A30D1F3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68504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3</a:t>
            </a:fld>
            <a:endParaRPr lang="en-US"/>
          </a:p>
        </p:txBody>
      </p:sp>
      <p:sp>
        <p:nvSpPr>
          <p:cNvPr id="6" name="Content Placeholder 2" descr="list" title="list"/>
          <p:cNvSpPr txBox="1">
            <a:spLocks/>
          </p:cNvSpPr>
          <p:nvPr/>
        </p:nvSpPr>
        <p:spPr>
          <a:xfrm>
            <a:off x="5961723" y="1845732"/>
            <a:ext cx="5118169" cy="439854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eorgia" panose="020405020504050203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eorgia" panose="020405020504050203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eorgia" panose="020405020504050203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eorgia" panose="020405020504050203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eorgia" panose="020405020504050203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Tx/>
              <a:buFont typeface="Wingdings" panose="05000000000000000000" pitchFamily="2" charset="2"/>
              <a:buChar char="§"/>
            </a:pPr>
            <a:endParaRPr lang="en-US"/>
          </a:p>
        </p:txBody>
      </p:sp>
      <p:graphicFrame>
        <p:nvGraphicFramePr>
          <p:cNvPr id="8" name="Content Placeholder 2">
            <a:extLst>
              <a:ext uri="{FF2B5EF4-FFF2-40B4-BE49-F238E27FC236}">
                <a16:creationId xmlns:a16="http://schemas.microsoft.com/office/drawing/2014/main" id="{336D34B4-024C-AE0E-04B4-0CC0C0EE3FA4}"/>
              </a:ext>
            </a:extLst>
          </p:cNvPr>
          <p:cNvGraphicFramePr>
            <a:graphicFrameLocks noGrp="1"/>
          </p:cNvGraphicFramePr>
          <p:nvPr>
            <p:ph idx="1"/>
            <p:extLst>
              <p:ext uri="{D42A27DB-BD31-4B8C-83A1-F6EECF244321}">
                <p14:modId xmlns:p14="http://schemas.microsoft.com/office/powerpoint/2010/main" val="3855687283"/>
              </p:ext>
            </p:extLst>
          </p:nvPr>
        </p:nvGraphicFramePr>
        <p:xfrm>
          <a:off x="4639733" y="1845734"/>
          <a:ext cx="6515947"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857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932" y="286603"/>
            <a:ext cx="6750987" cy="1450757"/>
          </a:xfrm>
        </p:spPr>
        <p:txBody>
          <a:bodyPr>
            <a:normAutofit/>
          </a:bodyPr>
          <a:lstStyle/>
          <a:p>
            <a:r>
              <a:rPr lang="en-US">
                <a:solidFill>
                  <a:schemeClr val="accent2"/>
                </a:solidFill>
              </a:rPr>
              <a:t>What is a Title I school?</a:t>
            </a:r>
          </a:p>
        </p:txBody>
      </p:sp>
      <p:sp>
        <p:nvSpPr>
          <p:cNvPr id="3" name="Content Placeholder 2"/>
          <p:cNvSpPr>
            <a:spLocks noGrp="1"/>
          </p:cNvSpPr>
          <p:nvPr>
            <p:ph idx="1"/>
          </p:nvPr>
        </p:nvSpPr>
        <p:spPr>
          <a:xfrm>
            <a:off x="1044204" y="2023962"/>
            <a:ext cx="6697715" cy="3845131"/>
          </a:xfrm>
        </p:spPr>
        <p:txBody>
          <a:bodyPr>
            <a:normAutofit/>
          </a:bodyPr>
          <a:lstStyle/>
          <a:p>
            <a:r>
              <a:rPr lang="en-US" sz="1700"/>
              <a:t>Title I was passed in 1965 under the Elementary and Secondary Education Act (ESEA). It is the largest federal assistance program for our nation’s schools. </a:t>
            </a:r>
          </a:p>
          <a:p>
            <a:r>
              <a:rPr lang="en-US" sz="1700"/>
              <a:t>Title I schools receive extra funding (Title I dollars) from the federal government. These dollars are used to:</a:t>
            </a:r>
          </a:p>
          <a:p>
            <a:pPr lvl="3">
              <a:buFont typeface="Arial" panose="020B0604020202020204" pitchFamily="34" charset="0"/>
              <a:buChar char="•"/>
            </a:pPr>
            <a:r>
              <a:rPr lang="en-US" sz="1700"/>
              <a:t>identify students experiencing academic difficulties and provide assistance to help these students;</a:t>
            </a:r>
          </a:p>
          <a:p>
            <a:pPr lvl="3">
              <a:buFont typeface="Arial" panose="020B0604020202020204" pitchFamily="34" charset="0"/>
              <a:buChar char="•"/>
            </a:pPr>
            <a:r>
              <a:rPr lang="en-US" sz="1700"/>
              <a:t>purchase additional staff, programs, materials, and/or supplies; and</a:t>
            </a:r>
          </a:p>
          <a:p>
            <a:pPr lvl="3">
              <a:buFont typeface="Arial" panose="020B0604020202020204" pitchFamily="34" charset="0"/>
              <a:buChar char="•"/>
            </a:pPr>
            <a:r>
              <a:rPr lang="en-US" sz="1700"/>
              <a:t>conduct parent and family engagement meetings, trainings, events, and/or activities.</a:t>
            </a:r>
          </a:p>
          <a:p>
            <a:pPr lvl="1"/>
            <a:endParaRPr lang="en-US" sz="1700"/>
          </a:p>
        </p:txBody>
      </p:sp>
      <p:sp>
        <p:nvSpPr>
          <p:cNvPr id="11" name="Rectangle 10">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4</a:t>
            </a:fld>
            <a:endParaRPr lang="en-US"/>
          </a:p>
        </p:txBody>
      </p:sp>
      <p:pic>
        <p:nvPicPr>
          <p:cNvPr id="5" name="Picture 4" descr="A tiger head with yellow text&#10;&#10;Description automatically generated">
            <a:extLst>
              <a:ext uri="{FF2B5EF4-FFF2-40B4-BE49-F238E27FC236}">
                <a16:creationId xmlns:a16="http://schemas.microsoft.com/office/drawing/2014/main" id="{6DD67BA0-3EA7-1248-9CA0-0F18DEEAEF77}"/>
              </a:ext>
            </a:extLst>
          </p:cNvPr>
          <p:cNvPicPr>
            <a:picLocks noChangeAspect="1"/>
          </p:cNvPicPr>
          <p:nvPr/>
        </p:nvPicPr>
        <p:blipFill>
          <a:blip r:embed="rId2"/>
          <a:stretch>
            <a:fillRect/>
          </a:stretch>
        </p:blipFill>
        <p:spPr>
          <a:xfrm>
            <a:off x="9296400" y="5406494"/>
            <a:ext cx="2743200" cy="1345883"/>
          </a:xfrm>
          <a:prstGeom prst="rect">
            <a:avLst/>
          </a:prstGeom>
        </p:spPr>
      </p:pic>
    </p:spTree>
    <p:extLst>
      <p:ext uri="{BB962C8B-B14F-4D97-AF65-F5344CB8AC3E}">
        <p14:creationId xmlns:p14="http://schemas.microsoft.com/office/powerpoint/2010/main" val="277313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B0F0"/>
                </a:solidFill>
                <a:latin typeface="Arial"/>
                <a:cs typeface="Arial"/>
              </a:rPr>
              <a:t>What are my rights?</a:t>
            </a:r>
          </a:p>
        </p:txBody>
      </p:sp>
      <p:sp>
        <p:nvSpPr>
          <p:cNvPr id="3" name="Content Placeholder 2"/>
          <p:cNvSpPr>
            <a:spLocks noGrp="1"/>
          </p:cNvSpPr>
          <p:nvPr>
            <p:ph idx="1"/>
          </p:nvPr>
        </p:nvSpPr>
        <p:spPr>
          <a:xfrm>
            <a:off x="535709" y="1845734"/>
            <a:ext cx="11231417" cy="4398048"/>
          </a:xfrm>
        </p:spPr>
        <p:txBody>
          <a:bodyPr>
            <a:normAutofit/>
          </a:bodyPr>
          <a:lstStyle/>
          <a:p>
            <a:r>
              <a:rPr lang="en-US">
                <a:solidFill>
                  <a:schemeClr val="tx1"/>
                </a:solidFill>
              </a:rPr>
              <a:t>The families and parents of Title I students have a right, by law, to:</a:t>
            </a:r>
          </a:p>
          <a:p>
            <a:pPr lvl="3">
              <a:buFont typeface="Arial" panose="020B0604020202020204" pitchFamily="34" charset="0"/>
              <a:buChar char="•"/>
            </a:pPr>
            <a:r>
              <a:rPr lang="en-US">
                <a:solidFill>
                  <a:schemeClr val="tx1"/>
                </a:solidFill>
              </a:rPr>
              <a:t>be involved in decisions made at both the school and district level</a:t>
            </a:r>
          </a:p>
          <a:p>
            <a:pPr lvl="3">
              <a:buFont typeface="Arial" panose="020B0604020202020204" pitchFamily="34" charset="0"/>
              <a:buChar char="•"/>
            </a:pPr>
            <a:endParaRPr lang="en-US">
              <a:solidFill>
                <a:schemeClr val="tx1"/>
              </a:solidFill>
            </a:endParaRPr>
          </a:p>
          <a:p>
            <a:pPr lvl="3">
              <a:buFont typeface="Arial" panose="020B0604020202020204" pitchFamily="34" charset="0"/>
              <a:buChar char="•"/>
            </a:pPr>
            <a:r>
              <a:rPr lang="en-US">
                <a:solidFill>
                  <a:schemeClr val="tx1"/>
                </a:solidFill>
              </a:rPr>
              <a:t>be provided with information on your child’s level of achievement on tests in reading/language arts, writing, mathematics, and science;</a:t>
            </a:r>
          </a:p>
          <a:p>
            <a:pPr lvl="3">
              <a:buFont typeface="Arial" panose="020B0604020202020204" pitchFamily="34" charset="0"/>
              <a:buChar char="•"/>
            </a:pPr>
            <a:endParaRPr lang="en-US">
              <a:solidFill>
                <a:schemeClr val="tx1"/>
              </a:solidFill>
            </a:endParaRPr>
          </a:p>
          <a:p>
            <a:pPr lvl="3">
              <a:buFont typeface="Arial" panose="020B0604020202020204" pitchFamily="34" charset="0"/>
              <a:buChar char="•"/>
            </a:pPr>
            <a:r>
              <a:rPr lang="en-US">
                <a:solidFill>
                  <a:schemeClr val="tx1"/>
                </a:solidFill>
              </a:rPr>
              <a:t>request and receive information on the qualifications of your child’s teacher and paraprofessionals who are working with your child</a:t>
            </a:r>
          </a:p>
          <a:p>
            <a:pPr lvl="3">
              <a:buFont typeface="Arial" panose="020B0604020202020204" pitchFamily="34" charset="0"/>
              <a:buChar char="•"/>
            </a:pPr>
            <a:endParaRPr lang="en-US">
              <a:solidFill>
                <a:schemeClr val="tx1"/>
              </a:solidFill>
            </a:endParaRPr>
          </a:p>
          <a:p>
            <a:pPr lvl="3">
              <a:buFont typeface="Arial" panose="020B0604020202020204" pitchFamily="34" charset="0"/>
              <a:buChar char="•"/>
            </a:pPr>
            <a:r>
              <a:rPr lang="en-US">
                <a:solidFill>
                  <a:schemeClr val="tx1"/>
                </a:solidFill>
              </a:rPr>
              <a:t>request opportunities for regular meetings to formulate suggestions and to participate, as appropriate, in decisions about the education of your child. The school is required to respond to any such suggestions as soon as practicably possible.</a:t>
            </a:r>
          </a:p>
          <a:p>
            <a:endParaRPr lang="en-US"/>
          </a:p>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5</a:t>
            </a:fld>
            <a:endParaRPr lang="en-US"/>
          </a:p>
        </p:txBody>
      </p:sp>
    </p:spTree>
    <p:extLst>
      <p:ext uri="{BB962C8B-B14F-4D97-AF65-F5344CB8AC3E}">
        <p14:creationId xmlns:p14="http://schemas.microsoft.com/office/powerpoint/2010/main" val="4207471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81601" y="634946"/>
            <a:ext cx="6368142" cy="1450757"/>
          </a:xfrm>
        </p:spPr>
        <p:txBody>
          <a:bodyPr>
            <a:normAutofit/>
          </a:bodyPr>
          <a:lstStyle/>
          <a:p>
            <a:r>
              <a:rPr lang="en-US" sz="5000">
                <a:solidFill>
                  <a:srgbClr val="3F4D5B"/>
                </a:solidFill>
              </a:rPr>
              <a:t>What can Title I funds be used for?</a:t>
            </a:r>
          </a:p>
        </p:txBody>
      </p:sp>
      <p:pic>
        <p:nvPicPr>
          <p:cNvPr id="6" name="Picture 5" descr="Glasses on top of a book">
            <a:extLst>
              <a:ext uri="{FF2B5EF4-FFF2-40B4-BE49-F238E27FC236}">
                <a16:creationId xmlns:a16="http://schemas.microsoft.com/office/drawing/2014/main" id="{F99C14B8-F8C9-FBB7-E87B-25E2333F7F94}"/>
              </a:ext>
            </a:extLst>
          </p:cNvPr>
          <p:cNvPicPr>
            <a:picLocks noChangeAspect="1"/>
          </p:cNvPicPr>
          <p:nvPr/>
        </p:nvPicPr>
        <p:blipFill rotWithShape="1">
          <a:blip r:embed="rId2"/>
          <a:srcRect l="14893" r="40225"/>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81601" y="2198914"/>
            <a:ext cx="6368142" cy="3670180"/>
          </a:xfrm>
        </p:spPr>
        <p:txBody>
          <a:bodyPr>
            <a:normAutofit/>
          </a:bodyPr>
          <a:lstStyle/>
          <a:p>
            <a:r>
              <a:rPr lang="en-US"/>
              <a:t>In general, Title I funds my be used for:</a:t>
            </a:r>
          </a:p>
          <a:p>
            <a:pPr lvl="3">
              <a:buFont typeface="Arial" panose="020B0604020202020204" pitchFamily="34" charset="0"/>
              <a:buChar char="•"/>
            </a:pPr>
            <a:r>
              <a:rPr lang="en-US" altLang="en-US"/>
              <a:t>smaller class sizes,</a:t>
            </a:r>
          </a:p>
          <a:p>
            <a:pPr lvl="3">
              <a:buFont typeface="Arial" panose="020B0604020202020204" pitchFamily="34" charset="0"/>
              <a:buChar char="•"/>
            </a:pPr>
            <a:r>
              <a:rPr lang="en-US" altLang="en-US"/>
              <a:t>additional teachers and paraprofessionals,</a:t>
            </a:r>
          </a:p>
          <a:p>
            <a:pPr lvl="3">
              <a:buFont typeface="Arial" panose="020B0604020202020204" pitchFamily="34" charset="0"/>
              <a:buChar char="•"/>
            </a:pPr>
            <a:r>
              <a:rPr lang="en-US" altLang="en-US"/>
              <a:t>additional training for school staff,</a:t>
            </a:r>
          </a:p>
          <a:p>
            <a:pPr lvl="3">
              <a:buFont typeface="Arial" panose="020B0604020202020204" pitchFamily="34" charset="0"/>
              <a:buChar char="•"/>
            </a:pPr>
            <a:r>
              <a:rPr lang="en-US" altLang="en-US"/>
              <a:t>extra time for instruction (before and/or after school programs),</a:t>
            </a:r>
          </a:p>
          <a:p>
            <a:pPr lvl="3">
              <a:buFont typeface="Arial" panose="020B0604020202020204" pitchFamily="34" charset="0"/>
              <a:buChar char="•"/>
            </a:pPr>
            <a:r>
              <a:rPr lang="en-US" altLang="en-US"/>
              <a:t>parent and family engagement activities, and/or</a:t>
            </a:r>
          </a:p>
          <a:p>
            <a:pPr lvl="3">
              <a:buFont typeface="Arial" panose="020B0604020202020204" pitchFamily="34" charset="0"/>
              <a:buChar char="•"/>
            </a:pPr>
            <a:r>
              <a:rPr lang="en-US" altLang="en-US"/>
              <a:t>a variety of supplemental teaching materials, equipment, and technology.</a:t>
            </a:r>
          </a:p>
          <a:p>
            <a:pPr lvl="1"/>
            <a:endParaRPr lang="en-US"/>
          </a:p>
        </p:txBody>
      </p:sp>
      <p:sp>
        <p:nvSpPr>
          <p:cNvPr id="4" name="Slide Number Placeholder 3"/>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a:solidFill>
                  <a:schemeClr val="tx1">
                    <a:lumMod val="75000"/>
                    <a:lumOff val="25000"/>
                  </a:schemeClr>
                </a:solidFill>
              </a:rPr>
              <a:pPr>
                <a:spcAft>
                  <a:spcPts val="600"/>
                </a:spcAft>
              </a:pPr>
              <a:t>6</a:t>
            </a:fld>
            <a:endParaRPr lang="en-US">
              <a:solidFill>
                <a:schemeClr val="tx1">
                  <a:lumMod val="75000"/>
                  <a:lumOff val="25000"/>
                </a:schemeClr>
              </a:solidFill>
            </a:endParaRPr>
          </a:p>
        </p:txBody>
      </p:sp>
      <p:pic>
        <p:nvPicPr>
          <p:cNvPr id="5" name="Picture 4" descr="A tiger head with yellow text&#10;&#10;Description automatically generated">
            <a:extLst>
              <a:ext uri="{FF2B5EF4-FFF2-40B4-BE49-F238E27FC236}">
                <a16:creationId xmlns:a16="http://schemas.microsoft.com/office/drawing/2014/main" id="{50FA4D61-F1EB-056D-7B9D-605273E34CA7}"/>
              </a:ext>
            </a:extLst>
          </p:cNvPr>
          <p:cNvPicPr>
            <a:picLocks noChangeAspect="1"/>
          </p:cNvPicPr>
          <p:nvPr/>
        </p:nvPicPr>
        <p:blipFill>
          <a:blip r:embed="rId3"/>
          <a:stretch>
            <a:fillRect/>
          </a:stretch>
        </p:blipFill>
        <p:spPr>
          <a:xfrm>
            <a:off x="9311489" y="5389109"/>
            <a:ext cx="2743200" cy="1345883"/>
          </a:xfrm>
          <a:prstGeom prst="rect">
            <a:avLst/>
          </a:prstGeom>
        </p:spPr>
      </p:pic>
    </p:spTree>
    <p:extLst>
      <p:ext uri="{BB962C8B-B14F-4D97-AF65-F5344CB8AC3E}">
        <p14:creationId xmlns:p14="http://schemas.microsoft.com/office/powerpoint/2010/main" val="162274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1877" y="643467"/>
            <a:ext cx="3467569" cy="5571066"/>
          </a:xfrm>
        </p:spPr>
        <p:txBody>
          <a:bodyPr anchor="ctr">
            <a:normAutofit/>
          </a:bodyPr>
          <a:lstStyle/>
          <a:p>
            <a:r>
              <a:rPr lang="en-US" sz="4000">
                <a:solidFill>
                  <a:srgbClr val="FFFFFF"/>
                </a:solidFill>
              </a:rPr>
              <a:t>How does our school use Title I funds?</a:t>
            </a:r>
          </a:p>
        </p:txBody>
      </p:sp>
      <p:sp>
        <p:nvSpPr>
          <p:cNvPr id="11" name="Rectangle 10">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5124206" y="643467"/>
            <a:ext cx="6104288" cy="5571065"/>
          </a:xfrm>
        </p:spPr>
        <p:txBody>
          <a:bodyPr anchor="ctr">
            <a:normAutofit/>
          </a:bodyPr>
          <a:lstStyle/>
          <a:p>
            <a:r>
              <a:rPr lang="en-US" sz="1800" dirty="0">
                <a:solidFill>
                  <a:srgbClr val="FFFFFF"/>
                </a:solidFill>
                <a:latin typeface="Arial"/>
                <a:cs typeface="Arial"/>
              </a:rPr>
              <a:t>In [insert school year], our school was allotted approximately $[enter amount] in Title I funding. </a:t>
            </a:r>
          </a:p>
          <a:p>
            <a:r>
              <a:rPr lang="en-US" sz="1800" dirty="0">
                <a:solidFill>
                  <a:srgbClr val="FFFFFF"/>
                </a:solidFill>
                <a:latin typeface="Arial"/>
                <a:cs typeface="Arial"/>
              </a:rPr>
              <a:t>We developed a </a:t>
            </a:r>
            <a:r>
              <a:rPr lang="en-US" sz="1800" b="1" dirty="0">
                <a:solidFill>
                  <a:srgbClr val="FFFFFF"/>
                </a:solidFill>
                <a:latin typeface="Arial"/>
                <a:cs typeface="Arial"/>
              </a:rPr>
              <a:t>Schoolwide Program</a:t>
            </a:r>
            <a:r>
              <a:rPr lang="en-US" sz="1800" dirty="0">
                <a:solidFill>
                  <a:srgbClr val="FFFFFF"/>
                </a:solidFill>
                <a:latin typeface="Arial"/>
                <a:cs typeface="Arial"/>
              </a:rPr>
              <a:t>, which means we plan to spend our funds on the following:</a:t>
            </a:r>
          </a:p>
          <a:p>
            <a:pPr marL="966470" lvl="3">
              <a:buFont typeface="Arial" panose="020B0604020202020204" pitchFamily="34" charset="0"/>
              <a:buChar char="•"/>
            </a:pPr>
            <a:r>
              <a:rPr lang="en-US" sz="1800" dirty="0">
                <a:solidFill>
                  <a:srgbClr val="FFFFFF"/>
                </a:solidFill>
                <a:latin typeface="Arial"/>
                <a:cs typeface="Arial"/>
              </a:rPr>
              <a:t>Supplemental staff:</a:t>
            </a:r>
          </a:p>
          <a:p>
            <a:pPr lvl="4">
              <a:buFont typeface="Arial" panose="020B0604020202020204" pitchFamily="34" charset="0"/>
              <a:buChar char="•"/>
            </a:pPr>
            <a:r>
              <a:rPr lang="en-US" sz="1800" dirty="0">
                <a:solidFill>
                  <a:srgbClr val="FFFFFF"/>
                </a:solidFill>
                <a:latin typeface="Arial"/>
                <a:cs typeface="Arial"/>
              </a:rPr>
              <a:t>Ex., Graduation Coach</a:t>
            </a:r>
          </a:p>
          <a:p>
            <a:pPr marL="741045" lvl="2"/>
            <a:endParaRPr lang="en-US" sz="1800">
              <a:solidFill>
                <a:srgbClr val="FFFFFF"/>
              </a:solidFill>
            </a:endParaRPr>
          </a:p>
          <a:p>
            <a:pPr marL="966470" lvl="3">
              <a:buFont typeface="Arial" panose="020B0604020202020204" pitchFamily="34" charset="0"/>
              <a:buChar char="•"/>
            </a:pPr>
            <a:r>
              <a:rPr lang="en-US" sz="1800" dirty="0">
                <a:solidFill>
                  <a:srgbClr val="FFFFFF"/>
                </a:solidFill>
                <a:latin typeface="Arial"/>
                <a:cs typeface="Arial"/>
              </a:rPr>
              <a:t>Programs/Materials/Supplies:</a:t>
            </a:r>
          </a:p>
          <a:p>
            <a:pPr lvl="4">
              <a:buFont typeface="Arial" panose="020B0604020202020204" pitchFamily="34" charset="0"/>
              <a:buChar char="•"/>
            </a:pPr>
            <a:r>
              <a:rPr lang="en-US" sz="1800" dirty="0">
                <a:solidFill>
                  <a:srgbClr val="FFFFFF"/>
                </a:solidFill>
                <a:latin typeface="Arial"/>
                <a:cs typeface="Arial"/>
              </a:rPr>
              <a:t>Study Island – Science enrichment</a:t>
            </a:r>
            <a:endParaRPr lang="en-US" sz="1800" dirty="0">
              <a:solidFill>
                <a:srgbClr val="FFFFFF"/>
              </a:solidFill>
            </a:endParaRPr>
          </a:p>
          <a:p>
            <a:pPr lvl="4">
              <a:buFont typeface="Arial" panose="020B0604020202020204" pitchFamily="34" charset="0"/>
              <a:buChar char="•"/>
            </a:pPr>
            <a:r>
              <a:rPr lang="en-US" sz="1800" dirty="0">
                <a:solidFill>
                  <a:srgbClr val="FFFFFF"/>
                </a:solidFill>
                <a:latin typeface="Arial"/>
                <a:cs typeface="Arial"/>
              </a:rPr>
              <a:t>IXL – English, Math and ACT skill-building</a:t>
            </a:r>
            <a:endParaRPr lang="en-US" sz="1800" dirty="0">
              <a:solidFill>
                <a:srgbClr val="FFFFFF"/>
              </a:solidFill>
            </a:endParaRPr>
          </a:p>
          <a:p>
            <a:pPr marL="920750" lvl="4" indent="0">
              <a:buNone/>
            </a:pPr>
            <a:endParaRPr lang="en-US" sz="1800" dirty="0">
              <a:solidFill>
                <a:srgbClr val="FFFFFF"/>
              </a:solidFill>
            </a:endParaRPr>
          </a:p>
          <a:p>
            <a:pPr marL="455295" lvl="2" indent="0">
              <a:buNone/>
            </a:pPr>
            <a:endParaRPr lang="en-US" sz="1800">
              <a:solidFill>
                <a:srgbClr val="FFFFFF"/>
              </a:solidFill>
            </a:endParaRPr>
          </a:p>
          <a:p>
            <a:pPr marL="966470" lvl="3">
              <a:buFont typeface="Arial" panose="020B0604020202020204" pitchFamily="34" charset="0"/>
              <a:buChar char="•"/>
            </a:pPr>
            <a:endParaRPr lang="en-US" sz="1800">
              <a:solidFill>
                <a:srgbClr val="FFFFFF"/>
              </a:solidFill>
            </a:endParaRPr>
          </a:p>
        </p:txBody>
      </p:sp>
      <p:sp>
        <p:nvSpPr>
          <p:cNvPr id="4" name="Slide Number Placeholder 3"/>
          <p:cNvSpPr>
            <a:spLocks noGrp="1"/>
          </p:cNvSpPr>
          <p:nvPr>
            <p:ph type="sldNum" sz="quarter" idx="12"/>
          </p:nvPr>
        </p:nvSpPr>
        <p:spPr>
          <a:xfrm>
            <a:off x="10455966" y="6459785"/>
            <a:ext cx="756517" cy="365125"/>
          </a:xfrm>
        </p:spPr>
        <p:txBody>
          <a:bodyPr>
            <a:normAutofit/>
          </a:bodyPr>
          <a:lstStyle/>
          <a:p>
            <a:pPr>
              <a:spcAft>
                <a:spcPts val="600"/>
              </a:spcAft>
            </a:pPr>
            <a:fld id="{4FAB73BC-B049-4115-A692-8D63A059BFB8}" type="slidenum">
              <a:rPr lang="en-US" smtClean="0"/>
              <a:pPr>
                <a:spcAft>
                  <a:spcPts val="600"/>
                </a:spcAft>
              </a:pPr>
              <a:t>7</a:t>
            </a:fld>
            <a:endParaRPr lang="en-US"/>
          </a:p>
        </p:txBody>
      </p:sp>
      <p:pic>
        <p:nvPicPr>
          <p:cNvPr id="5" name="Picture 4" descr="A tiger with its mouth open&#10;&#10;Description automatically generated">
            <a:extLst>
              <a:ext uri="{FF2B5EF4-FFF2-40B4-BE49-F238E27FC236}">
                <a16:creationId xmlns:a16="http://schemas.microsoft.com/office/drawing/2014/main" id="{A87A3E67-355F-E3CD-39D4-6B7C6AFBD4C4}"/>
              </a:ext>
            </a:extLst>
          </p:cNvPr>
          <p:cNvPicPr>
            <a:picLocks noChangeAspect="1"/>
          </p:cNvPicPr>
          <p:nvPr/>
        </p:nvPicPr>
        <p:blipFill>
          <a:blip r:embed="rId2"/>
          <a:stretch>
            <a:fillRect/>
          </a:stretch>
        </p:blipFill>
        <p:spPr>
          <a:xfrm>
            <a:off x="205212" y="5366475"/>
            <a:ext cx="2743200" cy="1345883"/>
          </a:xfrm>
          <a:prstGeom prst="rect">
            <a:avLst/>
          </a:prstGeom>
        </p:spPr>
      </p:pic>
    </p:spTree>
    <p:extLst>
      <p:ext uri="{BB962C8B-B14F-4D97-AF65-F5344CB8AC3E}">
        <p14:creationId xmlns:p14="http://schemas.microsoft.com/office/powerpoint/2010/main" val="303811216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15621" y="325619"/>
            <a:ext cx="6368142" cy="1450757"/>
          </a:xfrm>
        </p:spPr>
        <p:txBody>
          <a:bodyPr>
            <a:normAutofit/>
          </a:bodyPr>
          <a:lstStyle/>
          <a:p>
            <a:r>
              <a:rPr lang="en-US" sz="4200">
                <a:solidFill>
                  <a:srgbClr val="00B0F0"/>
                </a:solidFill>
                <a:latin typeface="Arial"/>
                <a:cs typeface="Arial"/>
              </a:rPr>
              <a:t>What is our schoolwide goal?</a:t>
            </a:r>
          </a:p>
        </p:txBody>
      </p:sp>
      <p:pic>
        <p:nvPicPr>
          <p:cNvPr id="6" name="Picture 5" descr="White bulbs with a yellow one standing out">
            <a:extLst>
              <a:ext uri="{FF2B5EF4-FFF2-40B4-BE49-F238E27FC236}">
                <a16:creationId xmlns:a16="http://schemas.microsoft.com/office/drawing/2014/main" id="{0FBDE259-BBB1-8193-E767-BECFE06B7666}"/>
              </a:ext>
            </a:extLst>
          </p:cNvPr>
          <p:cNvPicPr>
            <a:picLocks noChangeAspect="1"/>
          </p:cNvPicPr>
          <p:nvPr/>
        </p:nvPicPr>
        <p:blipFill rotWithShape="1">
          <a:blip r:embed="rId2"/>
          <a:srcRect l="37377" r="17469" b="-1"/>
          <a:stretch/>
        </p:blipFill>
        <p:spPr>
          <a:xfrm>
            <a:off x="20" y="-4584"/>
            <a:ext cx="4209148" cy="6862583"/>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87987" y="1900740"/>
            <a:ext cx="7016973" cy="4130397"/>
          </a:xfrm>
        </p:spPr>
        <p:txBody>
          <a:bodyPr vert="horz" lIns="0" tIns="45720" rIns="0" bIns="45720" rtlCol="0" anchor="t">
            <a:noAutofit/>
          </a:bodyPr>
          <a:lstStyle/>
          <a:p>
            <a:pPr>
              <a:buNone/>
            </a:pPr>
            <a:r>
              <a:rPr lang="en-US" sz="1400" b="1" dirty="0">
                <a:latin typeface="Arial"/>
                <a:cs typeface="Arial"/>
              </a:rPr>
              <a:t>Manassas High School’s Mission</a:t>
            </a:r>
            <a:endParaRPr lang="en-US" sz="1400" dirty="0"/>
          </a:p>
          <a:p>
            <a:pPr>
              <a:buNone/>
            </a:pPr>
            <a:r>
              <a:rPr lang="en-US" sz="1400" dirty="0">
                <a:latin typeface="Arial Nova"/>
                <a:cs typeface="Times New Roman"/>
              </a:rPr>
              <a:t>With fervor and fidelity, our mission is:</a:t>
            </a:r>
          </a:p>
          <a:p>
            <a:r>
              <a:rPr lang="en-US" sz="1400" dirty="0">
                <a:latin typeface="Arial Nova"/>
                <a:cs typeface="Times New Roman"/>
              </a:rPr>
              <a:t>To cultivate a vibrant learning community that encourage academic excellence and service through collaboration, accountability, respect, and kindness to continue the tradition of lifelong learning and develop responsible, global citizens.</a:t>
            </a:r>
            <a:endParaRPr lang="en-US" sz="1400" dirty="0">
              <a:latin typeface="Arial Nova"/>
            </a:endParaRPr>
          </a:p>
          <a:p>
            <a:pPr>
              <a:buNone/>
            </a:pPr>
            <a:r>
              <a:rPr lang="en-US" sz="1400" b="1" dirty="0">
                <a:latin typeface="Arial Nova"/>
                <a:cs typeface="Times New Roman"/>
              </a:rPr>
              <a:t>Manassas High School’s Vision</a:t>
            </a:r>
            <a:endParaRPr lang="en-US" sz="1400" b="1" dirty="0">
              <a:latin typeface="Arial Nova"/>
            </a:endParaRPr>
          </a:p>
          <a:p>
            <a:pPr>
              <a:buNone/>
            </a:pPr>
            <a:r>
              <a:rPr lang="en-US" sz="1400" dirty="0">
                <a:latin typeface="Arial Nova"/>
                <a:cs typeface="Times New Roman"/>
              </a:rPr>
              <a:t>With overall wellness as our highest priority, our vision is:</a:t>
            </a:r>
            <a:endParaRPr lang="en-US" sz="1400" dirty="0">
              <a:latin typeface="Arial Nova"/>
            </a:endParaRPr>
          </a:p>
          <a:p>
            <a:r>
              <a:rPr lang="en-US" sz="1400">
                <a:latin typeface="Arial Nova"/>
                <a:cs typeface="Times New Roman"/>
              </a:rPr>
              <a:t>∙ To serve the community by providing a safe environment, that promotes learning, growth, vocational, and leadership.</a:t>
            </a:r>
            <a:endParaRPr lang="en-US" sz="1400">
              <a:latin typeface="Arial Nova"/>
            </a:endParaRPr>
          </a:p>
          <a:p>
            <a:r>
              <a:rPr lang="en-US" sz="1400">
                <a:latin typeface="Arial Nova"/>
                <a:cs typeface="Times New Roman"/>
              </a:rPr>
              <a:t>∙ To collaborate with all stakeholders to ensure student academic success and well-being that is equitable.</a:t>
            </a:r>
            <a:endParaRPr lang="en-US" sz="1400">
              <a:latin typeface="Arial Nova"/>
            </a:endParaRPr>
          </a:p>
          <a:p>
            <a:r>
              <a:rPr lang="en-US" sz="1400">
                <a:latin typeface="Arial Nova"/>
                <a:cs typeface="Times New Roman"/>
              </a:rPr>
              <a:t>∙ To respect each other, our individual / collective cultures, and shared legacy of Manassas.</a:t>
            </a:r>
            <a:endParaRPr lang="en-US" sz="1400">
              <a:latin typeface="Arial Nova"/>
            </a:endParaRPr>
          </a:p>
          <a:p>
            <a:r>
              <a:rPr lang="en-US" sz="1400">
                <a:latin typeface="Arial Nova"/>
                <a:cs typeface="Times New Roman"/>
              </a:rPr>
              <a:t>∙ To maintain accountability, students and teachers take ownership of the learning by upholding high expectations for all.</a:t>
            </a:r>
            <a:endParaRPr lang="en-US" sz="1400">
              <a:latin typeface="Arial Nova"/>
            </a:endParaRPr>
          </a:p>
          <a:p>
            <a:r>
              <a:rPr lang="en-US" sz="1400">
                <a:latin typeface="Arial Nova"/>
                <a:cs typeface="Times New Roman"/>
              </a:rPr>
              <a:t>∙ To achieve academic excellence, we commit to standards-based instruction.</a:t>
            </a:r>
            <a:endParaRPr lang="en-US" sz="1400">
              <a:latin typeface="Arial Nova"/>
            </a:endParaRPr>
          </a:p>
          <a:p>
            <a:endParaRPr lang="en-US" sz="1400">
              <a:latin typeface="Arial"/>
              <a:cs typeface="Arial"/>
            </a:endParaRPr>
          </a:p>
          <a:p>
            <a:pPr marL="0" indent="0">
              <a:buNone/>
            </a:pPr>
            <a:endParaRPr lang="en-US" sz="900">
              <a:latin typeface="Arial"/>
              <a:cs typeface="Arial"/>
            </a:endParaRPr>
          </a:p>
        </p:txBody>
      </p:sp>
      <p:sp>
        <p:nvSpPr>
          <p:cNvPr id="4" name="Slide Number Placeholder 3"/>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dirty="0">
                <a:solidFill>
                  <a:schemeClr val="tx1">
                    <a:lumMod val="75000"/>
                    <a:lumOff val="25000"/>
                  </a:schemeClr>
                </a:solidFill>
              </a:rPr>
              <a:pPr>
                <a:spcAft>
                  <a:spcPts val="600"/>
                </a:spcAft>
              </a:pPr>
              <a:t>8</a:t>
            </a:fld>
            <a:endParaRPr lang="en-US">
              <a:solidFill>
                <a:schemeClr val="tx1">
                  <a:lumMod val="75000"/>
                  <a:lumOff val="25000"/>
                </a:schemeClr>
              </a:solidFill>
            </a:endParaRPr>
          </a:p>
        </p:txBody>
      </p:sp>
      <p:pic>
        <p:nvPicPr>
          <p:cNvPr id="5" name="Picture 4" descr="A tiger with its mouth open&#10;&#10;Description automatically generated">
            <a:extLst>
              <a:ext uri="{FF2B5EF4-FFF2-40B4-BE49-F238E27FC236}">
                <a16:creationId xmlns:a16="http://schemas.microsoft.com/office/drawing/2014/main" id="{80250283-495A-1868-C917-FC4CA8CDF75C}"/>
              </a:ext>
            </a:extLst>
          </p:cNvPr>
          <p:cNvPicPr>
            <a:picLocks noChangeAspect="1"/>
          </p:cNvPicPr>
          <p:nvPr/>
        </p:nvPicPr>
        <p:blipFill>
          <a:blip r:embed="rId3"/>
          <a:stretch>
            <a:fillRect/>
          </a:stretch>
        </p:blipFill>
        <p:spPr>
          <a:xfrm>
            <a:off x="108226" y="5417537"/>
            <a:ext cx="2743200" cy="1345883"/>
          </a:xfrm>
          <a:prstGeom prst="rect">
            <a:avLst/>
          </a:prstGeom>
        </p:spPr>
      </p:pic>
    </p:spTree>
    <p:extLst>
      <p:ext uri="{BB962C8B-B14F-4D97-AF65-F5344CB8AC3E}">
        <p14:creationId xmlns:p14="http://schemas.microsoft.com/office/powerpoint/2010/main" val="164693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286603"/>
            <a:ext cx="10058400" cy="1450757"/>
          </a:xfrm>
        </p:spPr>
        <p:txBody>
          <a:bodyPr>
            <a:normAutofit/>
          </a:bodyPr>
          <a:lstStyle/>
          <a:p>
            <a:r>
              <a:rPr lang="en-US"/>
              <a:t>What is the SIP?</a:t>
            </a:r>
          </a:p>
        </p:txBody>
      </p:sp>
      <p:cxnSp>
        <p:nvCxnSpPr>
          <p:cNvPr id="13" name="Straight Connector 1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97279" y="1845734"/>
            <a:ext cx="6454987" cy="4023360"/>
          </a:xfrm>
        </p:spPr>
        <p:txBody>
          <a:bodyPr>
            <a:normAutofit/>
          </a:bodyPr>
          <a:lstStyle/>
          <a:p>
            <a:r>
              <a:rPr lang="en-US" sz="1500"/>
              <a:t>The SIP is the School Improvement Plan. It includes:</a:t>
            </a:r>
          </a:p>
          <a:p>
            <a:pPr lvl="3">
              <a:buFont typeface="Arial" panose="020B0604020202020204" pitchFamily="34" charset="0"/>
              <a:buChar char="•"/>
            </a:pPr>
            <a:r>
              <a:rPr lang="en-US" sz="1500"/>
              <a:t>the identification of the school planning team and how they will be engaged in the planning process;</a:t>
            </a:r>
          </a:p>
          <a:p>
            <a:pPr lvl="3">
              <a:buFont typeface="Arial" panose="020B0604020202020204" pitchFamily="34" charset="0"/>
              <a:buChar char="•"/>
            </a:pPr>
            <a:r>
              <a:rPr lang="en-US" sz="1500"/>
              <a:t>a needs assessment and summary of academic and non-academic data;</a:t>
            </a:r>
          </a:p>
          <a:p>
            <a:pPr lvl="3">
              <a:buFont typeface="Arial" panose="020B0604020202020204" pitchFamily="34" charset="0"/>
              <a:buChar char="•"/>
            </a:pPr>
            <a:r>
              <a:rPr lang="en-US" sz="1500"/>
              <a:t>prioritized goals, strategies, and action steps to help address the academic and non-academic needs of students;</a:t>
            </a:r>
          </a:p>
          <a:p>
            <a:pPr lvl="3">
              <a:buFont typeface="Arial" panose="020B0604020202020204" pitchFamily="34" charset="0"/>
              <a:buChar char="•"/>
            </a:pPr>
            <a:r>
              <a:rPr lang="en-US" sz="1500"/>
              <a:t>teacher and staff professional development needs; and</a:t>
            </a:r>
          </a:p>
          <a:p>
            <a:pPr lvl="3">
              <a:buFont typeface="Arial" panose="020B0604020202020204" pitchFamily="34" charset="0"/>
              <a:buChar char="•"/>
            </a:pPr>
            <a:r>
              <a:rPr lang="en-US" sz="1500"/>
              <a:t>budgets and the coordination of resources.</a:t>
            </a:r>
          </a:p>
          <a:p>
            <a:r>
              <a:rPr lang="en-US" sz="1500"/>
              <a:t>The school must include family representatives on our school planning team.</a:t>
            </a:r>
          </a:p>
        </p:txBody>
      </p:sp>
      <p:pic>
        <p:nvPicPr>
          <p:cNvPr id="8" name="Graphic 7" descr="Schoolhouse">
            <a:extLst>
              <a:ext uri="{FF2B5EF4-FFF2-40B4-BE49-F238E27FC236}">
                <a16:creationId xmlns:a16="http://schemas.microsoft.com/office/drawing/2014/main" id="{9A10C6C0-AF44-5974-7219-7ED46F50EB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
        <p:nvSpPr>
          <p:cNvPr id="15" name="Rectangle 14">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9</a:t>
            </a:fld>
            <a:endParaRPr lang="en-US"/>
          </a:p>
        </p:txBody>
      </p:sp>
      <p:pic>
        <p:nvPicPr>
          <p:cNvPr id="5" name="Picture 4" descr="A tiger head with yellow text&#10;&#10;Description automatically generated">
            <a:extLst>
              <a:ext uri="{FF2B5EF4-FFF2-40B4-BE49-F238E27FC236}">
                <a16:creationId xmlns:a16="http://schemas.microsoft.com/office/drawing/2014/main" id="{6B715488-64AE-CF6C-C1FA-7248D00A945D}"/>
              </a:ext>
            </a:extLst>
          </p:cNvPr>
          <p:cNvPicPr>
            <a:picLocks noChangeAspect="1"/>
          </p:cNvPicPr>
          <p:nvPr/>
        </p:nvPicPr>
        <p:blipFill>
          <a:blip r:embed="rId4"/>
          <a:stretch>
            <a:fillRect/>
          </a:stretch>
        </p:blipFill>
        <p:spPr>
          <a:xfrm>
            <a:off x="137311" y="4876079"/>
            <a:ext cx="2743200" cy="1345883"/>
          </a:xfrm>
          <a:prstGeom prst="rect">
            <a:avLst/>
          </a:prstGeom>
        </p:spPr>
      </p:pic>
    </p:spTree>
    <p:extLst>
      <p:ext uri="{BB962C8B-B14F-4D97-AF65-F5344CB8AC3E}">
        <p14:creationId xmlns:p14="http://schemas.microsoft.com/office/powerpoint/2010/main" val="3940274524"/>
      </p:ext>
    </p:extLst>
  </p:cSld>
  <p:clrMapOvr>
    <a:masterClrMapping/>
  </p:clrMapOvr>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0070C0"/>
      </a:hlink>
      <a:folHlink>
        <a:srgbClr val="0070C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BF3CA3CC7C1541A2F8F5901304ABD8" ma:contentTypeVersion="16" ma:contentTypeDescription="Create a new document." ma:contentTypeScope="" ma:versionID="5bed05d423b2175a9863cec629dba2f9">
  <xsd:schema xmlns:xsd="http://www.w3.org/2001/XMLSchema" xmlns:xs="http://www.w3.org/2001/XMLSchema" xmlns:p="http://schemas.microsoft.com/office/2006/metadata/properties" xmlns:ns3="feb949f9-4f2d-43a2-a611-175dff6f5578" xmlns:ns4="b2b8044a-998a-4798-961e-42c161b55d47" targetNamespace="http://schemas.microsoft.com/office/2006/metadata/properties" ma:root="true" ma:fieldsID="d368ef825f7f5e84c69f678a1826e768" ns3:_="" ns4:_="">
    <xsd:import namespace="feb949f9-4f2d-43a2-a611-175dff6f5578"/>
    <xsd:import namespace="b2b8044a-998a-4798-961e-42c161b55d4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element ref="ns3:MediaServiceSearchPropertie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949f9-4f2d-43a2-a611-175dff6f55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b8044a-998a-4798-961e-42c161b55d4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eb949f9-4f2d-43a2-a611-175dff6f5578" xsi:nil="true"/>
  </documentManagement>
</p:properties>
</file>

<file path=customXml/itemProps1.xml><?xml version="1.0" encoding="utf-8"?>
<ds:datastoreItem xmlns:ds="http://schemas.openxmlformats.org/officeDocument/2006/customXml" ds:itemID="{42261457-608B-413C-8C71-537321BCDFF4}">
  <ds:schemaRefs>
    <ds:schemaRef ds:uri="b2b8044a-998a-4798-961e-42c161b55d47"/>
    <ds:schemaRef ds:uri="feb949f9-4f2d-43a2-a611-175dff6f55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2AF5FD7-DC9E-4599-9413-C644A636B172}">
  <ds:schemaRefs>
    <ds:schemaRef ds:uri="http://schemas.microsoft.com/sharepoint/v3/contenttype/forms"/>
  </ds:schemaRefs>
</ds:datastoreItem>
</file>

<file path=customXml/itemProps3.xml><?xml version="1.0" encoding="utf-8"?>
<ds:datastoreItem xmlns:ds="http://schemas.openxmlformats.org/officeDocument/2006/customXml" ds:itemID="{52A51CA5-B1AB-4116-BE10-14BC1015EDE1}">
  <ds:schemaRefs>
    <ds:schemaRef ds:uri="http://purl.org/dc/dcmitype/"/>
    <ds:schemaRef ds:uri="http://www.w3.org/XML/1998/namespace"/>
    <ds:schemaRef ds:uri="http://purl.org/dc/terms/"/>
    <ds:schemaRef ds:uri="http://schemas.microsoft.com/office/2006/metadata/properties"/>
    <ds:schemaRef ds:uri="feb949f9-4f2d-43a2-a611-175dff6f5578"/>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b2b8044a-998a-4798-961e-42c161b55d47"/>
  </ds:schemaRefs>
</ds:datastoreItem>
</file>

<file path=docProps/app.xml><?xml version="1.0" encoding="utf-8"?>
<Properties xmlns="http://schemas.openxmlformats.org/officeDocument/2006/extended-properties" xmlns:vt="http://schemas.openxmlformats.org/officeDocument/2006/docPropsVTypes">
  <Template>Retrospect</Template>
  <TotalTime>96</TotalTime>
  <Words>2306</Words>
  <Application>Microsoft Office PowerPoint</Application>
  <PresentationFormat>Widescreen</PresentationFormat>
  <Paragraphs>247</Paragraphs>
  <Slides>25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Batang</vt:lpstr>
      <vt:lpstr>Arial</vt:lpstr>
      <vt:lpstr>Arial Nova</vt:lpstr>
      <vt:lpstr>Calibri</vt:lpstr>
      <vt:lpstr>Courier New</vt:lpstr>
      <vt:lpstr>Georgia</vt:lpstr>
      <vt:lpstr>Wingdings</vt:lpstr>
      <vt:lpstr>Retrospect</vt:lpstr>
      <vt:lpstr>2024-2025  Annual Title I &amp; Family Engagement Meeting</vt:lpstr>
      <vt:lpstr>Why are we here?  </vt:lpstr>
      <vt:lpstr>What will I learn?</vt:lpstr>
      <vt:lpstr>What is a Title I school?</vt:lpstr>
      <vt:lpstr>What are my rights?</vt:lpstr>
      <vt:lpstr>What can Title I funds be used for?</vt:lpstr>
      <vt:lpstr>How does our school use Title I funds?</vt:lpstr>
      <vt:lpstr>What is our schoolwide goal?</vt:lpstr>
      <vt:lpstr>What is the SIP?</vt:lpstr>
      <vt:lpstr>How is parent and family engagement funded?</vt:lpstr>
      <vt:lpstr>What is a Parent and Family Engagement Policy?</vt:lpstr>
      <vt:lpstr>What is a Parent and Family Engagement Policy?</vt:lpstr>
      <vt:lpstr>What is a School-Parent Compact?</vt:lpstr>
      <vt:lpstr>What is a School-Parent Compact?</vt:lpstr>
      <vt:lpstr>What is the State Report Card?</vt:lpstr>
      <vt:lpstr>How can I be involved?</vt:lpstr>
      <vt:lpstr>How can I be involved?</vt:lpstr>
      <vt:lpstr>Who can I contact for help?</vt:lpstr>
      <vt:lpstr>What is our school’s designation status?</vt:lpstr>
      <vt:lpstr>What is parent and family engagement?</vt:lpstr>
      <vt:lpstr>What is parent and family engagement?</vt:lpstr>
      <vt:lpstr>What are the benefits of family engagement?</vt:lpstr>
      <vt:lpstr>Table Activity</vt:lpstr>
      <vt:lpstr>Table Activity</vt:lpstr>
      <vt:lpstr>PowerPoint Presentation</vt:lpstr>
    </vt:vector>
  </TitlesOfParts>
  <Company>State of Tennessee 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SCHOOL YEAR] Annual Title I &amp; Family Engagement Meeting</dc:title>
  <dc:creator>Brinn Obermiller</dc:creator>
  <cp:lastModifiedBy>BRANDI M LOVE</cp:lastModifiedBy>
  <cp:revision>23</cp:revision>
  <dcterms:created xsi:type="dcterms:W3CDTF">2018-01-17T16:59:30Z</dcterms:created>
  <dcterms:modified xsi:type="dcterms:W3CDTF">2024-09-13T14:05:35Z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0x0101003BBF3CA3CC7C1541A2F8F5901304ABD8</vt:lpwstr>
  </property>
  <property fmtid="{D5CDD505-2E9C-101B-9397-08002B2CF9AE}" pid="3" name="Order">
    <vt:r8>3600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ies>
</file>